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40580-B9C8-4B6B-B995-5920FAE65974}" type="datetimeFigureOut">
              <a:rPr lang="pl-PL" smtClean="0"/>
              <a:pPr/>
              <a:t>22.09.2021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424D-3CA8-4FA0-BDB8-D380C057984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Algorytmy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skończony ciąg jasno zdefiniowanych czynności koniecznych do wykonania pewnego rodzaju zadań, sposób postępowania prowadzący do rozwiązania problemu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Zapisujemy algorytm w postaci listy kroków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Napisz specyfikację zadania i listę kroków algorytmu obliczania, jaki procent liczby </a:t>
            </a:r>
            <a:r>
              <a:rPr lang="pl-PL" i="1" dirty="0"/>
              <a:t>a </a:t>
            </a:r>
            <a:r>
              <a:rPr lang="pl-PL" dirty="0"/>
              <a:t>stanowi liczba </a:t>
            </a:r>
            <a:r>
              <a:rPr lang="pl-PL" i="1" dirty="0"/>
              <a:t>b</a:t>
            </a:r>
            <a:r>
              <a:rPr lang="pl-PL" dirty="0"/>
              <a:t>.</a:t>
            </a:r>
          </a:p>
          <a:p>
            <a:r>
              <a:rPr lang="pl-PL" dirty="0"/>
              <a:t>Sprawdź działanie algorytmu utworzonego w punkcie 1. dla danych z zadania: </a:t>
            </a:r>
            <a:r>
              <a:rPr lang="pl-PL" i="1" dirty="0"/>
              <a:t>W zawodach sportowych wzięło udział 27 uczniów szkoły liczącej 578 uczniów. Jaki procent uczniów szkoły wzi</a:t>
            </a:r>
            <a:r>
              <a:rPr lang="pl-PL" dirty="0"/>
              <a:t>ął </a:t>
            </a:r>
            <a:r>
              <a:rPr lang="pl-PL" i="1" dirty="0"/>
              <a:t>udział w zawodach?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Schemat blokowy algorytmu liniowego</a:t>
            </a:r>
            <a:br>
              <a:rPr lang="pl-PL" b="1" dirty="0"/>
            </a:br>
            <a:endParaRPr lang="pl-PL" dirty="0"/>
          </a:p>
        </p:txBody>
      </p:sp>
      <p:pic>
        <p:nvPicPr>
          <p:cNvPr id="4" name="Symbol zastępczy zawartości 3" descr="TB-ir_C1-rys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587373"/>
            <a:ext cx="2304256" cy="455161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Testujemy działanie algorytmu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Przetestuj działanie algorytmu przedstawionego w postaci schematu blokowego na rysunku </a:t>
            </a:r>
            <a:r>
              <a:rPr lang="pl-PL" dirty="0" smtClean="0"/>
              <a:t>dla </a:t>
            </a:r>
            <a:r>
              <a:rPr lang="pl-PL" dirty="0"/>
              <a:t>następujących danych (</a:t>
            </a:r>
            <a:r>
              <a:rPr lang="pl-PL" i="1" dirty="0" err="1"/>
              <a:t>sw</a:t>
            </a:r>
            <a:r>
              <a:rPr lang="pl-PL" dirty="0"/>
              <a:t>, </a:t>
            </a:r>
            <a:r>
              <a:rPr lang="pl-PL" i="1" dirty="0"/>
              <a:t>p</a:t>
            </a:r>
            <a:r>
              <a:rPr lang="pl-PL" dirty="0"/>
              <a:t>): (25000;), (30, 25), (33; 20).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Przedstawiamy algorytm w postaci listy kroków i schematu blokowego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Zapisz specyfikację zadania i listę kroków algorytmu obliczania pola powierzchni i objętości czworościanu foremnego o krawędzi </a:t>
            </a:r>
            <a:r>
              <a:rPr lang="pl-PL" i="1" dirty="0"/>
              <a:t>a</a:t>
            </a:r>
            <a:r>
              <a:rPr lang="pl-PL" dirty="0"/>
              <a:t>. Jaką figurą geometryczną jest ściana w czworościanie foremnym</a:t>
            </a:r>
            <a:r>
              <a:rPr lang="pl-PL" dirty="0" smtClean="0"/>
              <a:t>?</a:t>
            </a:r>
          </a:p>
          <a:p>
            <a:r>
              <a:rPr lang="pl-PL" dirty="0"/>
              <a:t>Na podstawie listy kroków zbuduj schemat blokowy tego algorytmu i przeanalizuj jego działanie.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schemat</a:t>
            </a:r>
            <a:endParaRPr lang="pl-PL" dirty="0"/>
          </a:p>
        </p:txBody>
      </p:sp>
      <p:pic>
        <p:nvPicPr>
          <p:cNvPr id="4" name="Symbol zastępczy zawartości 3" descr="chem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058410"/>
            <a:ext cx="4752528" cy="560954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 schemat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Jaki algorytm został przedstawiony na tym schemacie? Sformułuj treść zadania, zapisz specyfikację i listę kroków tego algorytmu</a:t>
            </a:r>
            <a:r>
              <a:rPr lang="pl-PL" dirty="0" smtClean="0"/>
              <a:t>.</a:t>
            </a:r>
          </a:p>
          <a:p>
            <a:r>
              <a:rPr lang="pl-PL" dirty="0"/>
              <a:t>Przeanalizuj algorytm dla różnych danych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Napisz specyfikację i listę kroków zadania: </a:t>
            </a:r>
            <a:r>
              <a:rPr lang="pl-PL" i="1" dirty="0"/>
              <a:t>Samochód przejechał trasę z miasta A do miasta B w ciągu 1 godziny. Przez t1 minut jechał z prędkością V1, a następnie przez t2 minut – z prędkością V2. Oblicz średnią prędkość samochodu.</a:t>
            </a:r>
            <a:endParaRPr lang="pl-PL" dirty="0"/>
          </a:p>
          <a:p>
            <a:r>
              <a:rPr lang="pl-PL" dirty="0"/>
              <a:t>Utwórz schemat blokowy na podstawie listy </a:t>
            </a:r>
            <a:r>
              <a:rPr lang="pl-PL" dirty="0" smtClean="0"/>
              <a:t>kroków. </a:t>
            </a:r>
            <a:r>
              <a:rPr lang="pl-PL" dirty="0"/>
              <a:t>Prześledź działanie algorytmu dla różnych danych.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 2</a:t>
            </a:r>
            <a:endParaRPr lang="pl-PL" dirty="0"/>
          </a:p>
        </p:txBody>
      </p:sp>
      <p:pic>
        <p:nvPicPr>
          <p:cNvPr id="4" name="Symbol zastępczy zawartości 3" descr="schemat_zadan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67207" y="1600200"/>
            <a:ext cx="4209585" cy="452596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 2 polecenia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Jaki algorytm został przedstawiony za pomocą tego schematu </a:t>
            </a:r>
            <a:r>
              <a:rPr lang="pl-PL" dirty="0" smtClean="0"/>
              <a:t>blokowego?</a:t>
            </a:r>
          </a:p>
          <a:p>
            <a:r>
              <a:rPr lang="pl-PL" dirty="0"/>
              <a:t>Sformułuj treść zadania oraz zapisz specyfikację i listę kroków tego algorytmu. </a:t>
            </a:r>
            <a:r>
              <a:rPr lang="pl-PL"/>
              <a:t>Przeanalizuj algorytm dla różnych danych.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Sposoby przedstawiania algorytmów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dirty="0"/>
              <a:t>opisu słownego,</a:t>
            </a:r>
          </a:p>
          <a:p>
            <a:pPr fontAlgn="base"/>
            <a:r>
              <a:rPr lang="pl-PL" dirty="0"/>
              <a:t>listy kroków,</a:t>
            </a:r>
          </a:p>
          <a:p>
            <a:pPr fontAlgn="base"/>
            <a:r>
              <a:rPr lang="pl-PL" dirty="0"/>
              <a:t>graficznej (schematu blokowego, drzewa),</a:t>
            </a:r>
          </a:p>
          <a:p>
            <a:pPr fontAlgn="base"/>
            <a:r>
              <a:rPr lang="pl-PL" dirty="0"/>
              <a:t>pseudokodu,</a:t>
            </a:r>
          </a:p>
          <a:p>
            <a:pPr fontAlgn="base"/>
            <a:r>
              <a:rPr lang="pl-PL" dirty="0"/>
              <a:t>programu komputerowego.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Lista kroków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pl-PL" dirty="0"/>
              <a:t>Lista kroków to przedstawienie algorytmu w kolejnych punktach (krokach). Każdy punkt listy kroków zawiera opis czynności. Należy jasno i precyzyjnie określać polecenia wykonywane w poszczególnych krokach. Na przykład:</a:t>
            </a:r>
          </a:p>
          <a:p>
            <a:pPr fontAlgn="base"/>
            <a:r>
              <a:rPr lang="pl-PL" dirty="0"/>
              <a:t>wprowadź wartość </a:t>
            </a:r>
            <a:r>
              <a:rPr lang="pl-PL" i="1" dirty="0"/>
              <a:t>n</a:t>
            </a:r>
            <a:r>
              <a:rPr lang="pl-PL" dirty="0"/>
              <a:t>;</a:t>
            </a:r>
          </a:p>
          <a:p>
            <a:pPr fontAlgn="base"/>
            <a:r>
              <a:rPr lang="pl-PL" dirty="0"/>
              <a:t>oblicz wartość wyrażenia </a:t>
            </a:r>
            <a:r>
              <a:rPr lang="pl-PL" i="1" dirty="0"/>
              <a:t>w </a:t>
            </a:r>
            <a:r>
              <a:rPr lang="pl-PL" dirty="0"/>
              <a:t>= </a:t>
            </a:r>
            <a:r>
              <a:rPr lang="pl-PL" i="1" dirty="0"/>
              <a:t>–b </a:t>
            </a:r>
            <a:r>
              <a:rPr lang="pl-PL" dirty="0"/>
              <a:t>/ </a:t>
            </a:r>
            <a:r>
              <a:rPr lang="pl-PL" i="1" dirty="0"/>
              <a:t>a</a:t>
            </a:r>
            <a:r>
              <a:rPr lang="pl-PL" dirty="0"/>
              <a:t>;</a:t>
            </a:r>
          </a:p>
          <a:p>
            <a:pPr fontAlgn="base"/>
            <a:r>
              <a:rPr lang="pl-PL" dirty="0"/>
              <a:t>jeśli </a:t>
            </a:r>
            <a:r>
              <a:rPr lang="pl-PL" i="1" dirty="0"/>
              <a:t>x </a:t>
            </a:r>
            <a:r>
              <a:rPr lang="pl-PL" dirty="0"/>
              <a:t>&lt; 0, wróć do kroku 2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Zasady tworzenia listy kroków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pl-PL" dirty="0"/>
              <a:t>Kolejność punktów nie może być przypadkowa – musi być zgodna z działaniem algorytmu. Na przykład punkt z poleceniem obliczenia wartości wyrażenia nie może wystąpić przed wprowadzaniem wartości danych do obliczeń.</a:t>
            </a:r>
          </a:p>
          <a:p>
            <a:pPr fontAlgn="base"/>
            <a:r>
              <a:rPr lang="pl-PL" dirty="0"/>
              <a:t>Na podstawie listy kroków można napisać program komputerowy. W programowaniu bardzo istotna jest prawidłowa kolejność poleceń. Może się oczywiście zdarzyć, że w poleceniu będzie określone przejście do innego, niż kolejny, punktu listy kroków, np. w przypadku tzw. pętli.</a:t>
            </a:r>
          </a:p>
          <a:p>
            <a:pPr fontAlgn="base"/>
            <a:r>
              <a:rPr lang="pl-PL" dirty="0"/>
              <a:t>Algorytm może się kończyć w kilku miejscach listy.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Schemat blokowy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schemacie blokowym poszczególne operacje przedstawia się graficznie, za pomocą odpowiednio połączonych figur geometrycznych (</a:t>
            </a:r>
            <a:r>
              <a:rPr lang="pl-PL" b="1" dirty="0"/>
              <a:t>bloków</a:t>
            </a:r>
            <a:r>
              <a:rPr lang="pl-PL" dirty="0"/>
              <a:t>). Kształt bloku wskazuje na rodzaj wykonywanej operacji, natomiast opis bloku zawiera jej parametry (dane). Połączenia określają, w jakiej kolejności będzie realizowany dany algorytm.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Zasady tworzenia schematu blokowego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pl-PL" dirty="0"/>
              <a:t>Operacje algorytmu należy umieszczać w odpowiednich blokach </a:t>
            </a:r>
          </a:p>
          <a:p>
            <a:pPr fontAlgn="base"/>
            <a:r>
              <a:rPr lang="pl-PL" dirty="0"/>
              <a:t>Każdy schemat blokowy ma jeden blok startowy, natomiast bloków zakończenia algorytmu może być kilka.</a:t>
            </a:r>
          </a:p>
          <a:p>
            <a:pPr fontAlgn="base"/>
            <a:r>
              <a:rPr lang="pl-PL" dirty="0"/>
              <a:t>Wszystkie bloki muszą być ze sobą połączone (nie może być przerw w schemacie).</a:t>
            </a:r>
          </a:p>
          <a:p>
            <a:pPr fontAlgn="base"/>
            <a:r>
              <a:rPr lang="pl-PL" dirty="0"/>
              <a:t>Każde połączenie jest zaczepione do danego bloku i dochodzi do następnego bloku lub innego połączenia.</a:t>
            </a:r>
          </a:p>
          <a:p>
            <a:pPr fontAlgn="base"/>
            <a:r>
              <a:rPr lang="pl-PL" dirty="0"/>
              <a:t>Kolejność wykonywania operacji wyznaczają połączenia między blokami.</a:t>
            </a:r>
          </a:p>
          <a:p>
            <a:pPr fontAlgn="base"/>
            <a:r>
              <a:rPr lang="pl-PL" dirty="0"/>
              <a:t>Do każdego bloku wchodzi jedno połączenie (oprócz bloku początku algorytmu) i jedno połączenie z niego wychodzi (oprócz bloku warunku, z którego wychodzą dwa połączenia, oraz bloku zakończenia algorytmu, z którego nie wychodzi żadne połączenie)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Przykład 1. Przedstawianie algorytmu liniowego w postaci listy kroków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pl-PL" b="1" dirty="0"/>
              <a:t>Zadanie: </a:t>
            </a:r>
            <a:r>
              <a:rPr lang="pl-PL" dirty="0"/>
              <a:t>Fabryka produkuje rocznie </a:t>
            </a:r>
            <a:r>
              <a:rPr lang="pl-PL" i="1" dirty="0" err="1"/>
              <a:t>sw</a:t>
            </a:r>
            <a:r>
              <a:rPr lang="pl-PL" i="1" dirty="0"/>
              <a:t> </a:t>
            </a:r>
            <a:r>
              <a:rPr lang="pl-PL" dirty="0"/>
              <a:t>samochodów osobowych i dostawczych. Oblicz, ile zostanie wyprodukowanych samochodów osobowych, jeśli produkcja samochodów dostawczych stanowi </a:t>
            </a:r>
            <a:r>
              <a:rPr lang="pl-PL" i="1" dirty="0"/>
              <a:t>p</a:t>
            </a:r>
            <a:r>
              <a:rPr lang="pl-PL" dirty="0"/>
              <a:t>% rocznej produkcji. </a:t>
            </a:r>
            <a:r>
              <a:rPr lang="pl-PL" smtClean="0"/>
              <a:t>Podaj </a:t>
            </a:r>
            <a:r>
              <a:rPr lang="pl-PL" dirty="0"/>
              <a:t>tylko całkowitą część wyniku.</a:t>
            </a:r>
          </a:p>
          <a:p>
            <a:pPr fontAlgn="base"/>
            <a:r>
              <a:rPr lang="pl-PL" b="1" dirty="0"/>
              <a:t>Dane: </a:t>
            </a:r>
            <a:r>
              <a:rPr lang="pl-PL" dirty="0"/>
              <a:t>liczba naturalna </a:t>
            </a:r>
            <a:r>
              <a:rPr lang="pl-PL" i="1" dirty="0" err="1"/>
              <a:t>sw</a:t>
            </a:r>
            <a:r>
              <a:rPr lang="pl-PL" i="1" dirty="0"/>
              <a:t> </a:t>
            </a:r>
            <a:r>
              <a:rPr lang="pl-PL" dirty="0"/>
              <a:t>oznaczająca wielkość produkcji samochodów osobowych i dostawczych; liczba rzeczywista dodatnia </a:t>
            </a:r>
            <a:r>
              <a:rPr lang="pl-PL" i="1" dirty="0"/>
              <a:t>p </a:t>
            </a:r>
            <a:r>
              <a:rPr lang="pl-PL" dirty="0"/>
              <a:t>określająca procent produkcji </a:t>
            </a:r>
            <a:r>
              <a:rPr lang="pl-PL" b="1" dirty="0"/>
              <a:t>samochodów </a:t>
            </a:r>
            <a:r>
              <a:rPr lang="pl-PL" dirty="0"/>
              <a:t>dostawczych</a:t>
            </a:r>
            <a:r>
              <a:rPr lang="pl-PL" i="1" dirty="0"/>
              <a:t>.</a:t>
            </a:r>
            <a:endParaRPr lang="pl-PL" dirty="0"/>
          </a:p>
          <a:p>
            <a:pPr fontAlgn="base"/>
            <a:r>
              <a:rPr lang="pl-PL" b="1" dirty="0"/>
              <a:t>Wynik: </a:t>
            </a:r>
            <a:r>
              <a:rPr lang="pl-PL" dirty="0"/>
              <a:t>część całkowita z liczby rzeczywistej </a:t>
            </a:r>
            <a:r>
              <a:rPr lang="pl-PL" i="1" dirty="0"/>
              <a:t>so</a:t>
            </a:r>
            <a:r>
              <a:rPr lang="pl-PL" dirty="0"/>
              <a:t>, określająca liczbę samochodów osobowych.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Rozwiązanie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b="1" dirty="0"/>
              <a:t>Lista kroków:</a:t>
            </a:r>
            <a:endParaRPr lang="pl-PL" dirty="0"/>
          </a:p>
          <a:p>
            <a:pPr fontAlgn="base"/>
            <a:r>
              <a:rPr lang="pl-PL" dirty="0"/>
              <a:t>Zacznij algorytm.</a:t>
            </a:r>
          </a:p>
          <a:p>
            <a:pPr fontAlgn="base"/>
            <a:r>
              <a:rPr lang="pl-PL" dirty="0"/>
              <a:t>Wprowadź wartości: </a:t>
            </a:r>
            <a:r>
              <a:rPr lang="pl-PL" i="1" dirty="0" err="1"/>
              <a:t>sw</a:t>
            </a:r>
            <a:r>
              <a:rPr lang="pl-PL" i="1" dirty="0"/>
              <a:t> </a:t>
            </a:r>
            <a:r>
              <a:rPr lang="pl-PL" dirty="0"/>
              <a:t>i </a:t>
            </a:r>
            <a:r>
              <a:rPr lang="pl-PL" i="1" dirty="0"/>
              <a:t>p</a:t>
            </a:r>
            <a:endParaRPr lang="pl-PL" dirty="0"/>
          </a:p>
          <a:p>
            <a:pPr fontAlgn="base"/>
            <a:r>
              <a:rPr lang="pl-PL" dirty="0"/>
              <a:t>Zmiennej </a:t>
            </a:r>
            <a:r>
              <a:rPr lang="pl-PL" i="1" dirty="0"/>
              <a:t>so</a:t>
            </a:r>
            <a:r>
              <a:rPr lang="pl-PL" dirty="0"/>
              <a:t> przypisz wartość wyrażenia</a:t>
            </a:r>
            <a:r>
              <a:rPr lang="pl-PL"/>
              <a:t>: </a:t>
            </a:r>
            <a:r>
              <a:rPr lang="pl-PL" smtClean="0"/>
              <a:t>so </a:t>
            </a:r>
            <a:r>
              <a:rPr lang="pl-PL" dirty="0"/>
              <a:t>= (</a:t>
            </a:r>
            <a:r>
              <a:rPr lang="pl-PL" dirty="0" err="1"/>
              <a:t>p*sw</a:t>
            </a:r>
            <a:r>
              <a:rPr lang="pl-PL" dirty="0"/>
              <a:t>)/100 .</a:t>
            </a:r>
          </a:p>
          <a:p>
            <a:pPr fontAlgn="base"/>
            <a:r>
              <a:rPr lang="pl-PL" dirty="0"/>
              <a:t>Wyprowadź całkowitą część wyniku: </a:t>
            </a:r>
            <a:r>
              <a:rPr lang="pl-PL" i="1" dirty="0" err="1"/>
              <a:t>so</a:t>
            </a:r>
            <a:r>
              <a:rPr lang="pl-PL" dirty="0"/>
              <a:t>.</a:t>
            </a:r>
          </a:p>
          <a:p>
            <a:pPr fontAlgn="base"/>
            <a:r>
              <a:rPr lang="pl-PL" dirty="0"/>
              <a:t>Zakończ algorytm.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b="1" dirty="0"/>
              <a:t>Testujemy działanie algorytmu</a:t>
            </a:r>
            <a:endParaRPr lang="pl-PL" dirty="0"/>
          </a:p>
          <a:p>
            <a:pPr fontAlgn="base"/>
            <a:r>
              <a:rPr lang="pl-PL" dirty="0"/>
              <a:t>Przetestuj działanie algorytmu zapisanego w postaci listy kroków </a:t>
            </a:r>
            <a:r>
              <a:rPr lang="pl-PL" dirty="0" smtClean="0"/>
              <a:t>dla </a:t>
            </a:r>
            <a:r>
              <a:rPr lang="pl-PL" dirty="0"/>
              <a:t>danych: (50000; 30,8), (50000; 14), (20000; 14), gdzie pierwsza liczba określa wielkość produkcji </a:t>
            </a:r>
            <a:r>
              <a:rPr lang="pl-PL" i="1" dirty="0" err="1"/>
              <a:t>sw</a:t>
            </a:r>
            <a:r>
              <a:rPr lang="pl-PL" dirty="0"/>
              <a:t>, a druga – procent </a:t>
            </a:r>
            <a:r>
              <a:rPr lang="pl-PL" i="1" dirty="0"/>
              <a:t>p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517</Words>
  <Application>Microsoft Office PowerPoint</Application>
  <PresentationFormat>Pokaz na ekranie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Algorytmy</vt:lpstr>
      <vt:lpstr>Sposoby przedstawiania algorytmów </vt:lpstr>
      <vt:lpstr>Lista kroków </vt:lpstr>
      <vt:lpstr>Zasady tworzenia listy kroków </vt:lpstr>
      <vt:lpstr>Schemat blokowy </vt:lpstr>
      <vt:lpstr>Zasady tworzenia schematu blokowego </vt:lpstr>
      <vt:lpstr>Przykład 1. Przedstawianie algorytmu liniowego w postaci listy kroków</vt:lpstr>
      <vt:lpstr>Rozwiązanie</vt:lpstr>
      <vt:lpstr>Test</vt:lpstr>
      <vt:lpstr>Zapisujemy algorytm w postaci listy kroków</vt:lpstr>
      <vt:lpstr>Schemat blokowy algorytmu liniowego </vt:lpstr>
      <vt:lpstr>Testujemy działanie algorytmu</vt:lpstr>
      <vt:lpstr>Przedstawiamy algorytm w postaci listy kroków i schematu blokowego</vt:lpstr>
      <vt:lpstr>schemat</vt:lpstr>
      <vt:lpstr>Zad schemat</vt:lpstr>
      <vt:lpstr>Ćwiczenia</vt:lpstr>
      <vt:lpstr>Ćwiczenie 2</vt:lpstr>
      <vt:lpstr>Ćwiczenie 2 polecenia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Algorytmy</dc:title>
  <dc:creator>Windows User</dc:creator>
  <cp:lastModifiedBy>Windows User</cp:lastModifiedBy>
  <cp:revision>6</cp:revision>
  <dcterms:created xsi:type="dcterms:W3CDTF">2021-09-22T08:22:24Z</dcterms:created>
  <dcterms:modified xsi:type="dcterms:W3CDTF">2021-09-22T12:10:28Z</dcterms:modified>
</cp:coreProperties>
</file>