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84" r:id="rId1"/>
  </p:sldMasterIdLst>
  <p:notesMasterIdLst>
    <p:notesMasterId r:id="rId42"/>
  </p:notesMasterIdLst>
  <p:sldIdLst>
    <p:sldId id="256" r:id="rId2"/>
    <p:sldId id="257" r:id="rId3"/>
    <p:sldId id="258" r:id="rId4"/>
    <p:sldId id="259" r:id="rId5"/>
    <p:sldId id="260" r:id="rId6"/>
    <p:sldId id="262" r:id="rId7"/>
    <p:sldId id="261" r:id="rId8"/>
    <p:sldId id="294"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95" r:id="rId34"/>
    <p:sldId id="287" r:id="rId35"/>
    <p:sldId id="288" r:id="rId36"/>
    <p:sldId id="296" r:id="rId37"/>
    <p:sldId id="290" r:id="rId38"/>
    <p:sldId id="291" r:id="rId39"/>
    <p:sldId id="297" r:id="rId40"/>
    <p:sldId id="292" r:id="rId41"/>
  </p:sldIdLst>
  <p:sldSz cx="9144000" cy="6858000" type="screen4x3"/>
  <p:notesSz cx="6858000" cy="9144000"/>
  <p:embeddedFontLst>
    <p:embeddedFont>
      <p:font typeface="Calibri" pitchFamily="34" charset="0"/>
      <p:regular r:id="rId43"/>
      <p:bold r:id="rId44"/>
      <p:italic r:id="rId45"/>
      <p:boldItalic r:id="rId46"/>
    </p:embeddedFont>
    <p:embeddedFont>
      <p:font typeface="Georgia" pitchFamily="18" charset="0"/>
      <p:regular r:id="rId47"/>
      <p:bold r:id="rId48"/>
      <p:italic r:id="rId49"/>
      <p:boldItalic r:id="rId50"/>
    </p:embeddedFont>
    <p:embeddedFont>
      <p:font typeface="Wingdings 2" pitchFamily="18" charset="2"/>
      <p:regular r:id="rId51"/>
    </p:embeddedFont>
  </p:embeddedFontLst>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277" autoAdjust="0"/>
    <p:restoredTop sz="94714" autoAdjust="0"/>
  </p:normalViewPr>
  <p:slideViewPr>
    <p:cSldViewPr>
      <p:cViewPr varScale="1">
        <p:scale>
          <a:sx n="70" d="100"/>
          <a:sy n="70" d="100"/>
        </p:scale>
        <p:origin x="-1710"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font" Target="fonts/font5.fntdata"/><Relationship Id="rId50" Type="http://schemas.openxmlformats.org/officeDocument/2006/relationships/font" Target="fonts/font8.fntdata"/><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font" Target="fonts/font9.fntdata"/><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40CDDE-45B4-4076-A35E-581427A5C0B1}" type="datetimeFigureOut">
              <a:rPr lang="pl-PL" smtClean="0"/>
              <a:pPr/>
              <a:t>2018-01-31</a:t>
            </a:fld>
            <a:endParaRPr lang="pl-PL"/>
          </a:p>
        </p:txBody>
      </p:sp>
      <p:sp>
        <p:nvSpPr>
          <p:cNvPr id="4" name="Symbol zastępczy obrazu slajd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6" name="Symbol zastępczy stop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4CF28EB-2A8C-4044-8126-A663E4ED623C}" type="slidenum">
              <a:rPr lang="pl-PL" smtClean="0"/>
              <a:pPr/>
              <a:t>‹#›</a:t>
            </a:fld>
            <a:endParaRPr lang="pl-PL"/>
          </a:p>
        </p:txBody>
      </p:sp>
    </p:spTree>
    <p:extLst>
      <p:ext uri="{BB962C8B-B14F-4D97-AF65-F5344CB8AC3E}">
        <p14:creationId xmlns:p14="http://schemas.microsoft.com/office/powerpoint/2010/main" val="36873466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dirty="0"/>
          </a:p>
        </p:txBody>
      </p:sp>
      <p:sp>
        <p:nvSpPr>
          <p:cNvPr id="4" name="Symbol zastępczy numeru slajdu 3"/>
          <p:cNvSpPr>
            <a:spLocks noGrp="1"/>
          </p:cNvSpPr>
          <p:nvPr>
            <p:ph type="sldNum" sz="quarter" idx="10"/>
          </p:nvPr>
        </p:nvSpPr>
        <p:spPr/>
        <p:txBody>
          <a:bodyPr/>
          <a:lstStyle/>
          <a:p>
            <a:fld id="{54CF28EB-2A8C-4044-8126-A663E4ED623C}" type="slidenum">
              <a:rPr lang="pl-PL" smtClean="0"/>
              <a:pPr/>
              <a:t>27</a:t>
            </a:fld>
            <a:endParaRPr lang="pl-P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bg>
      <p:bgRef idx="1001">
        <a:schemeClr val="bg2"/>
      </p:bgRef>
    </p:bg>
    <p:spTree>
      <p:nvGrpSpPr>
        <p:cNvPr id="1" name=""/>
        <p:cNvGrpSpPr/>
        <p:nvPr/>
      </p:nvGrpSpPr>
      <p:grpSpPr>
        <a:xfrm>
          <a:off x="0" y="0"/>
          <a:ext cx="0" cy="0"/>
          <a:chOff x="0" y="0"/>
          <a:chExt cx="0" cy="0"/>
        </a:xfrm>
      </p:grpSpPr>
      <p:sp>
        <p:nvSpPr>
          <p:cNvPr id="15" name="Prostokąt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Prostokąt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Prostokąt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Prostokąt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Prostokąt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Podtytuł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pl-PL" smtClean="0"/>
              <a:t>Kliknij, aby edytować styl wzorca podtytułu</a:t>
            </a:r>
            <a:endParaRPr kumimoji="0" lang="en-US"/>
          </a:p>
        </p:txBody>
      </p:sp>
      <p:sp>
        <p:nvSpPr>
          <p:cNvPr id="28" name="Symbol zastępczy daty 27"/>
          <p:cNvSpPr>
            <a:spLocks noGrp="1"/>
          </p:cNvSpPr>
          <p:nvPr>
            <p:ph type="dt" sz="half" idx="10"/>
          </p:nvPr>
        </p:nvSpPr>
        <p:spPr/>
        <p:txBody>
          <a:bodyPr/>
          <a:lstStyle/>
          <a:p>
            <a:fld id="{4A6252C1-E932-40A6-8EC0-7697F3CBCEF0}" type="datetimeFigureOut">
              <a:rPr lang="pl-PL" smtClean="0"/>
              <a:pPr/>
              <a:t>2018-01-31</a:t>
            </a:fld>
            <a:endParaRPr lang="pl-PL"/>
          </a:p>
        </p:txBody>
      </p:sp>
      <p:sp>
        <p:nvSpPr>
          <p:cNvPr id="17" name="Symbol zastępczy stopki 16"/>
          <p:cNvSpPr>
            <a:spLocks noGrp="1"/>
          </p:cNvSpPr>
          <p:nvPr>
            <p:ph type="ftr" sz="quarter" idx="11"/>
          </p:nvPr>
        </p:nvSpPr>
        <p:spPr/>
        <p:txBody>
          <a:bodyPr/>
          <a:lstStyle/>
          <a:p>
            <a:endParaRPr lang="pl-PL"/>
          </a:p>
        </p:txBody>
      </p:sp>
      <p:sp>
        <p:nvSpPr>
          <p:cNvPr id="7" name="Łącznik prosty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Prostokąt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Elipsa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Elipsa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ymbol zastępczy numeru slajdu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CD24BE3A-D7EF-4356-B97C-4C19DFE853B3}" type="slidenum">
              <a:rPr lang="pl-PL" smtClean="0"/>
              <a:pPr/>
              <a:t>‹#›</a:t>
            </a:fld>
            <a:endParaRPr lang="pl-PL"/>
          </a:p>
        </p:txBody>
      </p:sp>
      <p:sp>
        <p:nvSpPr>
          <p:cNvPr id="8" name="Tytuł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pl-PL" smtClean="0"/>
              <a:t>Kliknij, aby edytować styl</a:t>
            </a:r>
            <a:endParaRPr kumimoji="0" lang="en-US"/>
          </a:p>
        </p:txBody>
      </p:sp>
    </p:spTree>
  </p:cSld>
  <p:clrMapOvr>
    <a:overrideClrMapping bg1="lt1" tx1="dk1" bg2="lt2" tx2="dk2" accent1="accent1" accent2="accent2" accent3="accent3" accent4="accent4" accent5="accent5" accent6="accent6" hlink="hlink" folHlink="folHlink"/>
  </p:clrMapOvr>
  <p:transition>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bg>
      <p:bgRef idx="1001">
        <a:schemeClr val="bg2"/>
      </p:bgRef>
    </p:bg>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solidFill>
                  <a:schemeClr val="accent3">
                    <a:shade val="75000"/>
                  </a:schemeClr>
                </a:solidFill>
              </a:defRPr>
            </a:lvl1pPr>
          </a:lstStyle>
          <a:p>
            <a:r>
              <a:rPr kumimoji="0" lang="pl-PL" smtClean="0"/>
              <a:t>Kliknij, aby edytować styl</a:t>
            </a:r>
            <a:endParaRPr kumimoji="0" lang="en-US"/>
          </a:p>
        </p:txBody>
      </p:sp>
      <p:sp>
        <p:nvSpPr>
          <p:cNvPr id="4" name="Symbol zastępczy daty 3"/>
          <p:cNvSpPr>
            <a:spLocks noGrp="1"/>
          </p:cNvSpPr>
          <p:nvPr>
            <p:ph type="dt" sz="half" idx="10"/>
          </p:nvPr>
        </p:nvSpPr>
        <p:spPr/>
        <p:txBody>
          <a:bodyPr/>
          <a:lstStyle/>
          <a:p>
            <a:fld id="{4A6252C1-E932-40A6-8EC0-7697F3CBCEF0}" type="datetimeFigureOut">
              <a:rPr lang="pl-PL" smtClean="0"/>
              <a:pPr/>
              <a:t>2018-01-31</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a:xfrm>
            <a:off x="4361688" y="1026372"/>
            <a:ext cx="457200" cy="441325"/>
          </a:xfrm>
        </p:spPr>
        <p:txBody>
          <a:bodyPr/>
          <a:lstStyle/>
          <a:p>
            <a:fld id="{CD24BE3A-D7EF-4356-B97C-4C19DFE853B3}" type="slidenum">
              <a:rPr lang="pl-PL" smtClean="0"/>
              <a:pPr/>
              <a:t>‹#›</a:t>
            </a:fld>
            <a:endParaRPr lang="pl-PL"/>
          </a:p>
        </p:txBody>
      </p:sp>
      <p:sp>
        <p:nvSpPr>
          <p:cNvPr id="8" name="Symbol zastępczy zawartości 7"/>
          <p:cNvSpPr>
            <a:spLocks noGrp="1"/>
          </p:cNvSpPr>
          <p:nvPr>
            <p:ph sz="quarter" idx="1"/>
          </p:nvPr>
        </p:nvSpPr>
        <p:spPr>
          <a:xfrm>
            <a:off x="301752" y="1527048"/>
            <a:ext cx="8503920" cy="4572000"/>
          </a:xfrm>
        </p:spPr>
        <p:txBody>
          <a:body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Tree>
  </p:cSld>
  <p:clrMapOvr>
    <a:overrideClrMapping bg1="lt1" tx1="dk1" bg2="lt2" tx2="dk2" accent1="accent1" accent2="accent2" accent3="accent3" accent4="accent4" accent5="accent5" accent6="accent6" hlink="hlink" folHlink="folHlink"/>
  </p:clrMapOvr>
  <p:transition>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bg>
      <p:bgRef idx="1001">
        <a:schemeClr val="bg1"/>
      </p:bgRef>
    </p:bg>
    <p:spTree>
      <p:nvGrpSpPr>
        <p:cNvPr id="1" name=""/>
        <p:cNvGrpSpPr/>
        <p:nvPr/>
      </p:nvGrpSpPr>
      <p:grpSpPr>
        <a:xfrm>
          <a:off x="0" y="0"/>
          <a:ext cx="0" cy="0"/>
          <a:chOff x="0" y="0"/>
          <a:chExt cx="0" cy="0"/>
        </a:xfrm>
      </p:grpSpPr>
      <p:sp>
        <p:nvSpPr>
          <p:cNvPr id="17" name="Prostokąt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Prostokąt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Prostokąt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Prostokąt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Prostokąt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Prostokąt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Symbol zastępczy tekstu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pl-PL" smtClean="0"/>
              <a:t>Kliknij, aby edytować style wzorca tekstu</a:t>
            </a:r>
          </a:p>
        </p:txBody>
      </p:sp>
      <p:sp>
        <p:nvSpPr>
          <p:cNvPr id="13" name="Prostokąt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Prostokąt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Symbol zastępczy stopki 4"/>
          <p:cNvSpPr>
            <a:spLocks noGrp="1"/>
          </p:cNvSpPr>
          <p:nvPr>
            <p:ph type="ftr" sz="quarter" idx="11"/>
          </p:nvPr>
        </p:nvSpPr>
        <p:spPr/>
        <p:txBody>
          <a:bodyPr/>
          <a:lstStyle/>
          <a:p>
            <a:endParaRPr lang="pl-PL"/>
          </a:p>
        </p:txBody>
      </p:sp>
      <p:sp>
        <p:nvSpPr>
          <p:cNvPr id="4" name="Symbol zastępczy daty 3"/>
          <p:cNvSpPr>
            <a:spLocks noGrp="1"/>
          </p:cNvSpPr>
          <p:nvPr>
            <p:ph type="dt" sz="half" idx="10"/>
          </p:nvPr>
        </p:nvSpPr>
        <p:spPr/>
        <p:txBody>
          <a:bodyPr/>
          <a:lstStyle/>
          <a:p>
            <a:fld id="{4A6252C1-E932-40A6-8EC0-7697F3CBCEF0}" type="datetimeFigureOut">
              <a:rPr lang="pl-PL" smtClean="0"/>
              <a:pPr/>
              <a:t>2018-01-31</a:t>
            </a:fld>
            <a:endParaRPr lang="pl-PL"/>
          </a:p>
        </p:txBody>
      </p:sp>
      <p:sp>
        <p:nvSpPr>
          <p:cNvPr id="8" name="Łącznik prosty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Elipsa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ipsa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ymbol zastępczy numeru slajdu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CD24BE3A-D7EF-4356-B97C-4C19DFE853B3}" type="slidenum">
              <a:rPr lang="pl-PL" smtClean="0"/>
              <a:pPr/>
              <a:t>‹#›</a:t>
            </a:fld>
            <a:endParaRPr lang="pl-PL"/>
          </a:p>
        </p:txBody>
      </p:sp>
      <p:sp>
        <p:nvSpPr>
          <p:cNvPr id="2" name="Tytuł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pl-PL" smtClean="0"/>
              <a:t>Kliknij, aby edytować styl</a:t>
            </a:r>
            <a:endParaRPr kumimoji="0" lang="en-US"/>
          </a:p>
        </p:txBody>
      </p:sp>
    </p:spTree>
  </p:cSld>
  <p:clrMapOvr>
    <a:overrideClrMapping bg1="lt1" tx1="dk1" bg2="lt2" tx2="dk2" accent1="accent1" accent2="accent2" accent3="accent3" accent4="accent4" accent5="accent5" accent6="accent6" hlink="hlink" folHlink="folHlink"/>
  </p:clrMapOvr>
  <p:transition>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bg>
      <p:bgRef idx="1001">
        <a:schemeClr val="bg2"/>
      </p:bgRef>
    </p:bg>
    <p:spTree>
      <p:nvGrpSpPr>
        <p:cNvPr id="1" name=""/>
        <p:cNvGrpSpPr/>
        <p:nvPr/>
      </p:nvGrpSpPr>
      <p:grpSpPr>
        <a:xfrm>
          <a:off x="0" y="0"/>
          <a:ext cx="0" cy="0"/>
          <a:chOff x="0" y="0"/>
          <a:chExt cx="0" cy="0"/>
        </a:xfrm>
      </p:grpSpPr>
      <p:sp>
        <p:nvSpPr>
          <p:cNvPr id="2" name="Tytuł 1"/>
          <p:cNvSpPr>
            <a:spLocks noGrp="1"/>
          </p:cNvSpPr>
          <p:nvPr>
            <p:ph type="title"/>
          </p:nvPr>
        </p:nvSpPr>
        <p:spPr>
          <a:xfrm>
            <a:off x="301752" y="228600"/>
            <a:ext cx="8534400" cy="758952"/>
          </a:xfrm>
        </p:spPr>
        <p:txBody>
          <a:bodyPr/>
          <a:lstStyle/>
          <a:p>
            <a:r>
              <a:rPr kumimoji="0" lang="pl-PL" smtClean="0"/>
              <a:t>Kliknij, aby edytować styl</a:t>
            </a:r>
            <a:endParaRPr kumimoji="0" lang="en-US"/>
          </a:p>
        </p:txBody>
      </p:sp>
      <p:sp>
        <p:nvSpPr>
          <p:cNvPr id="5" name="Symbol zastępczy daty 4"/>
          <p:cNvSpPr>
            <a:spLocks noGrp="1"/>
          </p:cNvSpPr>
          <p:nvPr>
            <p:ph type="dt" sz="half" idx="10"/>
          </p:nvPr>
        </p:nvSpPr>
        <p:spPr>
          <a:xfrm>
            <a:off x="5791200" y="6409944"/>
            <a:ext cx="3044952" cy="365760"/>
          </a:xfrm>
        </p:spPr>
        <p:txBody>
          <a:bodyPr/>
          <a:lstStyle/>
          <a:p>
            <a:fld id="{4A6252C1-E932-40A6-8EC0-7697F3CBCEF0}" type="datetimeFigureOut">
              <a:rPr lang="pl-PL" smtClean="0"/>
              <a:pPr/>
              <a:t>2018-01-31</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CD24BE3A-D7EF-4356-B97C-4C19DFE853B3}" type="slidenum">
              <a:rPr lang="pl-PL" smtClean="0"/>
              <a:pPr/>
              <a:t>‹#›</a:t>
            </a:fld>
            <a:endParaRPr lang="pl-PL"/>
          </a:p>
        </p:txBody>
      </p:sp>
      <p:sp>
        <p:nvSpPr>
          <p:cNvPr id="8" name="Łącznik prosty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Symbol zastępczy zawartości 9"/>
          <p:cNvSpPr>
            <a:spLocks noGrp="1"/>
          </p:cNvSpPr>
          <p:nvPr>
            <p:ph sz="half" idx="1"/>
          </p:nvPr>
        </p:nvSpPr>
        <p:spPr>
          <a:xfrm>
            <a:off x="301752" y="1371600"/>
            <a:ext cx="4038600" cy="4681728"/>
          </a:xfrm>
        </p:spPr>
        <p:txBody>
          <a:bodyPr/>
          <a:lstStyle>
            <a:lvl1pPr>
              <a:defRPr sz="2500"/>
            </a:lvl1p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12" name="Symbol zastępczy zawartości 11"/>
          <p:cNvSpPr>
            <a:spLocks noGrp="1"/>
          </p:cNvSpPr>
          <p:nvPr>
            <p:ph sz="half" idx="2"/>
          </p:nvPr>
        </p:nvSpPr>
        <p:spPr>
          <a:xfrm>
            <a:off x="4800600" y="1371600"/>
            <a:ext cx="4038600" cy="4681728"/>
          </a:xfrm>
        </p:spPr>
        <p:txBody>
          <a:bodyPr/>
          <a:lstStyle>
            <a:lvl1pPr>
              <a:defRPr sz="2500"/>
            </a:lvl1p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Tree>
  </p:cSld>
  <p:clrMapOvr>
    <a:overrideClrMapping bg1="lt1" tx1="dk1" bg2="lt2" tx2="dk2" accent1="accent1" accent2="accent2" accent3="accent3" accent4="accent4" accent5="accent5" accent6="accent6" hlink="hlink" folHlink="folHlink"/>
  </p:clrMapOvr>
  <p:transition>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Porównanie">
    <p:bg>
      <p:bgRef idx="1001">
        <a:schemeClr val="bg2"/>
      </p:bgRef>
    </p:bg>
    <p:spTree>
      <p:nvGrpSpPr>
        <p:cNvPr id="1" name=""/>
        <p:cNvGrpSpPr/>
        <p:nvPr/>
      </p:nvGrpSpPr>
      <p:grpSpPr>
        <a:xfrm>
          <a:off x="0" y="0"/>
          <a:ext cx="0" cy="0"/>
          <a:chOff x="0" y="0"/>
          <a:chExt cx="0" cy="0"/>
        </a:xfrm>
      </p:grpSpPr>
      <p:sp>
        <p:nvSpPr>
          <p:cNvPr id="10" name="Łącznik prosty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Prostokąt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Prostokąt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Prostokąt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Prostokąt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Prostokąt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Prostokąt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Symbol zastępczy tekstu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pl-PL" smtClean="0"/>
              <a:t>Kliknij, aby edytować style wzorca tekstu</a:t>
            </a:r>
          </a:p>
        </p:txBody>
      </p:sp>
      <p:sp>
        <p:nvSpPr>
          <p:cNvPr id="4" name="Symbol zastępczy tekstu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pl-PL" smtClean="0"/>
              <a:t>Kliknij, aby edytować style wzorca tekstu</a:t>
            </a:r>
          </a:p>
        </p:txBody>
      </p:sp>
      <p:sp>
        <p:nvSpPr>
          <p:cNvPr id="7" name="Symbol zastępczy daty 6"/>
          <p:cNvSpPr>
            <a:spLocks noGrp="1"/>
          </p:cNvSpPr>
          <p:nvPr>
            <p:ph type="dt" sz="half" idx="10"/>
          </p:nvPr>
        </p:nvSpPr>
        <p:spPr/>
        <p:txBody>
          <a:bodyPr/>
          <a:lstStyle/>
          <a:p>
            <a:fld id="{4A6252C1-E932-40A6-8EC0-7697F3CBCEF0}" type="datetimeFigureOut">
              <a:rPr lang="pl-PL" smtClean="0"/>
              <a:pPr/>
              <a:t>2018-01-31</a:t>
            </a:fld>
            <a:endParaRPr lang="pl-PL"/>
          </a:p>
        </p:txBody>
      </p:sp>
      <p:sp>
        <p:nvSpPr>
          <p:cNvPr id="8" name="Symbol zastępczy stopki 7"/>
          <p:cNvSpPr>
            <a:spLocks noGrp="1"/>
          </p:cNvSpPr>
          <p:nvPr>
            <p:ph type="ftr" sz="quarter" idx="11"/>
          </p:nvPr>
        </p:nvSpPr>
        <p:spPr>
          <a:xfrm>
            <a:off x="304800" y="6409944"/>
            <a:ext cx="3581400" cy="365760"/>
          </a:xfrm>
        </p:spPr>
        <p:txBody>
          <a:bodyPr/>
          <a:lstStyle/>
          <a:p>
            <a:endParaRPr lang="pl-PL"/>
          </a:p>
        </p:txBody>
      </p:sp>
      <p:sp>
        <p:nvSpPr>
          <p:cNvPr id="15" name="Łącznik prosty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Prostokąt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Symbol zastępczy zawartości 23"/>
          <p:cNvSpPr>
            <a:spLocks noGrp="1"/>
          </p:cNvSpPr>
          <p:nvPr>
            <p:ph sz="quarter" idx="2"/>
          </p:nvPr>
        </p:nvSpPr>
        <p:spPr>
          <a:xfrm>
            <a:off x="301752" y="2471383"/>
            <a:ext cx="4041648" cy="3818404"/>
          </a:xfrm>
        </p:spPr>
        <p:txBody>
          <a:body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26" name="Symbol zastępczy zawartości 25"/>
          <p:cNvSpPr>
            <a:spLocks noGrp="1"/>
          </p:cNvSpPr>
          <p:nvPr>
            <p:ph sz="quarter" idx="4"/>
          </p:nvPr>
        </p:nvSpPr>
        <p:spPr>
          <a:xfrm>
            <a:off x="4800600" y="2471383"/>
            <a:ext cx="4038600" cy="3822192"/>
          </a:xfrm>
        </p:spPr>
        <p:txBody>
          <a:body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25" name="Elipsa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Elipsa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ymbol zastępczy numeru slajdu 8"/>
          <p:cNvSpPr>
            <a:spLocks noGrp="1"/>
          </p:cNvSpPr>
          <p:nvPr>
            <p:ph type="sldNum" sz="quarter" idx="12"/>
          </p:nvPr>
        </p:nvSpPr>
        <p:spPr>
          <a:xfrm>
            <a:off x="4343400" y="1042416"/>
            <a:ext cx="457200" cy="441325"/>
          </a:xfrm>
        </p:spPr>
        <p:txBody>
          <a:bodyPr/>
          <a:lstStyle>
            <a:lvl1pPr algn="ctr">
              <a:defRPr/>
            </a:lvl1pPr>
          </a:lstStyle>
          <a:p>
            <a:fld id="{CD24BE3A-D7EF-4356-B97C-4C19DFE853B3}" type="slidenum">
              <a:rPr lang="pl-PL" smtClean="0"/>
              <a:pPr/>
              <a:t>‹#›</a:t>
            </a:fld>
            <a:endParaRPr lang="pl-PL"/>
          </a:p>
        </p:txBody>
      </p:sp>
      <p:sp>
        <p:nvSpPr>
          <p:cNvPr id="23" name="Tytuł 22"/>
          <p:cNvSpPr>
            <a:spLocks noGrp="1"/>
          </p:cNvSpPr>
          <p:nvPr>
            <p:ph type="title"/>
          </p:nvPr>
        </p:nvSpPr>
        <p:spPr/>
        <p:txBody>
          <a:bodyPr rtlCol="0" anchor="b" anchorCtr="0"/>
          <a:lstStyle/>
          <a:p>
            <a:r>
              <a:rPr kumimoji="0" lang="pl-PL" smtClean="0"/>
              <a:t>Kliknij, aby edytować styl</a:t>
            </a:r>
            <a:endParaRPr kumimoji="0" lang="en-US"/>
          </a:p>
        </p:txBody>
      </p:sp>
    </p:spTree>
  </p:cSld>
  <p:clrMapOvr>
    <a:overrideClrMapping bg1="lt1" tx1="dk1" bg2="lt2" tx2="dk2" accent1="accent1" accent2="accent2" accent3="accent3" accent4="accent4" accent5="accent5" accent6="accent6" hlink="hlink" folHlink="folHlink"/>
  </p:clrMapOvr>
  <p:transition>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kumimoji="0" lang="pl-PL" smtClean="0"/>
              <a:t>Kliknij, aby edytować styl</a:t>
            </a:r>
            <a:endParaRPr kumimoji="0" lang="en-US"/>
          </a:p>
        </p:txBody>
      </p:sp>
      <p:sp>
        <p:nvSpPr>
          <p:cNvPr id="3" name="Symbol zastępczy daty 2"/>
          <p:cNvSpPr>
            <a:spLocks noGrp="1"/>
          </p:cNvSpPr>
          <p:nvPr>
            <p:ph type="dt" sz="half" idx="10"/>
          </p:nvPr>
        </p:nvSpPr>
        <p:spPr/>
        <p:txBody>
          <a:bodyPr/>
          <a:lstStyle/>
          <a:p>
            <a:fld id="{4A6252C1-E932-40A6-8EC0-7697F3CBCEF0}" type="datetimeFigureOut">
              <a:rPr lang="pl-PL" smtClean="0"/>
              <a:pPr/>
              <a:t>2018-01-31</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a:xfrm>
            <a:off x="4343400" y="1036020"/>
            <a:ext cx="457200" cy="441325"/>
          </a:xfrm>
        </p:spPr>
        <p:txBody>
          <a:bodyPr/>
          <a:lstStyle/>
          <a:p>
            <a:fld id="{CD24BE3A-D7EF-4356-B97C-4C19DFE853B3}" type="slidenum">
              <a:rPr lang="pl-PL" smtClean="0"/>
              <a:pPr/>
              <a:t>‹#›</a:t>
            </a:fld>
            <a:endParaRPr lang="pl-PL"/>
          </a:p>
        </p:txBody>
      </p:sp>
    </p:spTree>
  </p:cSld>
  <p:clrMapOvr>
    <a:masterClrMapping/>
  </p:clrMapOvr>
  <p:transition>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usty">
    <p:spTree>
      <p:nvGrpSpPr>
        <p:cNvPr id="1" name=""/>
        <p:cNvGrpSpPr/>
        <p:nvPr/>
      </p:nvGrpSpPr>
      <p:grpSpPr>
        <a:xfrm>
          <a:off x="0" y="0"/>
          <a:ext cx="0" cy="0"/>
          <a:chOff x="0" y="0"/>
          <a:chExt cx="0" cy="0"/>
        </a:xfrm>
      </p:grpSpPr>
      <p:sp>
        <p:nvSpPr>
          <p:cNvPr id="7" name="Prostokąt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Prostokąt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Prostokąt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Prostokąt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Prostokąt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Prostokąt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Symbol zastępczy daty 1"/>
          <p:cNvSpPr>
            <a:spLocks noGrp="1"/>
          </p:cNvSpPr>
          <p:nvPr>
            <p:ph type="dt" sz="half" idx="10"/>
          </p:nvPr>
        </p:nvSpPr>
        <p:spPr/>
        <p:txBody>
          <a:bodyPr/>
          <a:lstStyle/>
          <a:p>
            <a:fld id="{4A6252C1-E932-40A6-8EC0-7697F3CBCEF0}" type="datetimeFigureOut">
              <a:rPr lang="pl-PL" smtClean="0"/>
              <a:pPr/>
              <a:t>2018-01-31</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a:xfrm>
            <a:off x="4267200" y="6324600"/>
            <a:ext cx="609600" cy="441324"/>
          </a:xfrm>
        </p:spPr>
        <p:txBody>
          <a:bodyPr/>
          <a:lstStyle>
            <a:lvl1pPr>
              <a:defRPr>
                <a:solidFill>
                  <a:srgbClr val="FFFFFF"/>
                </a:solidFill>
              </a:defRPr>
            </a:lvl1pPr>
          </a:lstStyle>
          <a:p>
            <a:fld id="{CD24BE3A-D7EF-4356-B97C-4C19DFE853B3}" type="slidenum">
              <a:rPr lang="pl-PL" smtClean="0"/>
              <a:pPr/>
              <a:t>‹#›</a:t>
            </a:fld>
            <a:endParaRPr lang="pl-PL"/>
          </a:p>
        </p:txBody>
      </p:sp>
    </p:spTree>
  </p:cSld>
  <p:clrMapOvr>
    <a:masterClrMapping/>
  </p:clrMapOvr>
  <p:transition>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Zawartość z podpisem">
    <p:bg>
      <p:bgRef idx="1001">
        <a:schemeClr val="bg1"/>
      </p:bgRef>
    </p:bg>
    <p:spTree>
      <p:nvGrpSpPr>
        <p:cNvPr id="1" name=""/>
        <p:cNvGrpSpPr/>
        <p:nvPr/>
      </p:nvGrpSpPr>
      <p:grpSpPr>
        <a:xfrm>
          <a:off x="0" y="0"/>
          <a:ext cx="0" cy="0"/>
          <a:chOff x="0" y="0"/>
          <a:chExt cx="0" cy="0"/>
        </a:xfrm>
      </p:grpSpPr>
      <p:sp>
        <p:nvSpPr>
          <p:cNvPr id="19" name="Prostokąt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Prostokąt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Prostokąt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Prostokąt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Prostokąt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Prostokąt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ytuł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pl-PL" smtClean="0"/>
              <a:t>Kliknij, aby edytować styl</a:t>
            </a:r>
            <a:endParaRPr kumimoji="0" lang="en-US"/>
          </a:p>
        </p:txBody>
      </p:sp>
      <p:sp>
        <p:nvSpPr>
          <p:cNvPr id="3" name="Symbol zastępczy tekstu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pl-PL" smtClean="0"/>
              <a:t>Kliknij, aby edytować style wzorca tekstu</a:t>
            </a:r>
          </a:p>
        </p:txBody>
      </p:sp>
      <p:sp>
        <p:nvSpPr>
          <p:cNvPr id="8" name="Prostokąt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Łącznik prosty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Symbol zastępczy zawartości 19"/>
          <p:cNvSpPr>
            <a:spLocks noGrp="1"/>
          </p:cNvSpPr>
          <p:nvPr>
            <p:ph sz="quarter" idx="1"/>
          </p:nvPr>
        </p:nvSpPr>
        <p:spPr>
          <a:xfrm>
            <a:off x="3124200" y="685800"/>
            <a:ext cx="5638800" cy="5410200"/>
          </a:xfrm>
        </p:spPr>
        <p:txBody>
          <a:body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10" name="Elipsa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ipsa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ymbol zastępczy numeru slajdu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CD24BE3A-D7EF-4356-B97C-4C19DFE853B3}" type="slidenum">
              <a:rPr lang="pl-PL" smtClean="0"/>
              <a:pPr/>
              <a:t>‹#›</a:t>
            </a:fld>
            <a:endParaRPr lang="pl-PL"/>
          </a:p>
        </p:txBody>
      </p:sp>
      <p:sp>
        <p:nvSpPr>
          <p:cNvPr id="21" name="Prostokąt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Symbol zastępczy daty 4"/>
          <p:cNvSpPr>
            <a:spLocks noGrp="1"/>
          </p:cNvSpPr>
          <p:nvPr>
            <p:ph type="dt" sz="half" idx="10"/>
          </p:nvPr>
        </p:nvSpPr>
        <p:spPr/>
        <p:txBody>
          <a:bodyPr/>
          <a:lstStyle/>
          <a:p>
            <a:fld id="{4A6252C1-E932-40A6-8EC0-7697F3CBCEF0}" type="datetimeFigureOut">
              <a:rPr lang="pl-PL" smtClean="0"/>
              <a:pPr/>
              <a:t>2018-01-31</a:t>
            </a:fld>
            <a:endParaRPr lang="pl-PL"/>
          </a:p>
        </p:txBody>
      </p:sp>
      <p:sp>
        <p:nvSpPr>
          <p:cNvPr id="6" name="Symbol zastępczy stopki 5"/>
          <p:cNvSpPr>
            <a:spLocks noGrp="1"/>
          </p:cNvSpPr>
          <p:nvPr>
            <p:ph type="ftr" sz="quarter" idx="11"/>
          </p:nvPr>
        </p:nvSpPr>
        <p:spPr>
          <a:xfrm>
            <a:off x="301752" y="6410848"/>
            <a:ext cx="3383280" cy="365760"/>
          </a:xfrm>
        </p:spPr>
        <p:txBody>
          <a:bodyPr/>
          <a:lstStyle/>
          <a:p>
            <a:endParaRPr lang="pl-PL"/>
          </a:p>
        </p:txBody>
      </p:sp>
    </p:spTree>
  </p:cSld>
  <p:clrMapOvr>
    <a:overrideClrMapping bg1="lt1" tx1="dk1" bg2="lt2" tx2="dk2" accent1="accent1" accent2="accent2" accent3="accent3" accent4="accent4" accent5="accent5" accent6="accent6" hlink="hlink" folHlink="folHlink"/>
  </p:clrMapOvr>
  <p:transition>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spTree>
      <p:nvGrpSpPr>
        <p:cNvPr id="1" name=""/>
        <p:cNvGrpSpPr/>
        <p:nvPr/>
      </p:nvGrpSpPr>
      <p:grpSpPr>
        <a:xfrm>
          <a:off x="0" y="0"/>
          <a:ext cx="0" cy="0"/>
          <a:chOff x="0" y="0"/>
          <a:chExt cx="0" cy="0"/>
        </a:xfrm>
      </p:grpSpPr>
      <p:sp>
        <p:nvSpPr>
          <p:cNvPr id="21" name="Łącznik prosty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Prostokąt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Prostokąt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Prostokąt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Prostokąt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Prostokąt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Prostokąt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Prostokąt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Elipsa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Elipsa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ymbol zastępczy numeru slajdu 6"/>
          <p:cNvSpPr>
            <a:spLocks noGrp="1"/>
          </p:cNvSpPr>
          <p:nvPr>
            <p:ph type="sldNum" sz="quarter" idx="12"/>
          </p:nvPr>
        </p:nvSpPr>
        <p:spPr>
          <a:xfrm>
            <a:off x="1371600" y="312738"/>
            <a:ext cx="457200" cy="441325"/>
          </a:xfrm>
        </p:spPr>
        <p:txBody>
          <a:bodyPr/>
          <a:lstStyle/>
          <a:p>
            <a:fld id="{CD24BE3A-D7EF-4356-B97C-4C19DFE853B3}" type="slidenum">
              <a:rPr lang="pl-PL" smtClean="0"/>
              <a:pPr/>
              <a:t>‹#›</a:t>
            </a:fld>
            <a:endParaRPr lang="pl-PL"/>
          </a:p>
        </p:txBody>
      </p:sp>
      <p:sp>
        <p:nvSpPr>
          <p:cNvPr id="2" name="Tytuł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pl-PL" smtClean="0"/>
              <a:t>Kliknij, aby edytować styl</a:t>
            </a:r>
            <a:endParaRPr kumimoji="0" lang="en-US"/>
          </a:p>
        </p:txBody>
      </p:sp>
      <p:sp>
        <p:nvSpPr>
          <p:cNvPr id="3" name="Symbol zastępczy obrazu 2"/>
          <p:cNvSpPr>
            <a:spLocks noGrp="1"/>
          </p:cNvSpPr>
          <p:nvPr>
            <p:ph type="pic" idx="1"/>
          </p:nvPr>
        </p:nvSpPr>
        <p:spPr>
          <a:xfrm>
            <a:off x="3000375" y="609600"/>
            <a:ext cx="5867400" cy="4267200"/>
          </a:xfrm>
        </p:spPr>
        <p:txBody>
          <a:bodyPr/>
          <a:lstStyle>
            <a:lvl1pPr marL="0" indent="0">
              <a:buNone/>
              <a:defRPr sz="3200"/>
            </a:lvl1pPr>
          </a:lstStyle>
          <a:p>
            <a:r>
              <a:rPr kumimoji="0" lang="pl-PL" smtClean="0"/>
              <a:t>Kliknij ikonę, aby dodać obraz</a:t>
            </a:r>
            <a:endParaRPr kumimoji="0" lang="en-US" dirty="0"/>
          </a:p>
        </p:txBody>
      </p:sp>
      <p:sp>
        <p:nvSpPr>
          <p:cNvPr id="4" name="Symbol zastępczy tekstu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pl-PL" smtClean="0"/>
              <a:t>Kliknij, aby edytować style wzorca tekstu</a:t>
            </a:r>
          </a:p>
        </p:txBody>
      </p:sp>
      <p:sp>
        <p:nvSpPr>
          <p:cNvPr id="22" name="Prostokąt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Symbol zastępczy daty 4"/>
          <p:cNvSpPr>
            <a:spLocks noGrp="1"/>
          </p:cNvSpPr>
          <p:nvPr>
            <p:ph type="dt" sz="half" idx="10"/>
          </p:nvPr>
        </p:nvSpPr>
        <p:spPr>
          <a:xfrm>
            <a:off x="5788152" y="6404984"/>
            <a:ext cx="3044952" cy="365760"/>
          </a:xfrm>
        </p:spPr>
        <p:txBody>
          <a:bodyPr/>
          <a:lstStyle/>
          <a:p>
            <a:fld id="{4A6252C1-E932-40A6-8EC0-7697F3CBCEF0}" type="datetimeFigureOut">
              <a:rPr lang="pl-PL" smtClean="0"/>
              <a:pPr/>
              <a:t>2018-01-31</a:t>
            </a:fld>
            <a:endParaRPr lang="pl-PL"/>
          </a:p>
        </p:txBody>
      </p:sp>
      <p:sp>
        <p:nvSpPr>
          <p:cNvPr id="6" name="Symbol zastępczy stopki 5"/>
          <p:cNvSpPr>
            <a:spLocks noGrp="1"/>
          </p:cNvSpPr>
          <p:nvPr>
            <p:ph type="ftr" sz="quarter" idx="11"/>
          </p:nvPr>
        </p:nvSpPr>
        <p:spPr>
          <a:xfrm>
            <a:off x="301752" y="6410848"/>
            <a:ext cx="3584448" cy="365760"/>
          </a:xfrm>
        </p:spPr>
        <p:txBody>
          <a:bodyPr/>
          <a:lstStyle/>
          <a:p>
            <a:endParaRPr lang="pl-PL"/>
          </a:p>
        </p:txBody>
      </p:sp>
    </p:spTree>
  </p:cSld>
  <p:clrMapOvr>
    <a:masterClrMapping/>
  </p:clrMapOvr>
  <p:transition>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bg>
      <p:bgRef idx="1001">
        <a:schemeClr val="bg2"/>
      </p:bgRef>
    </p:bg>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kumimoji="0" lang="pl-PL" smtClean="0"/>
              <a:t>Kliknij, aby edytować styl</a:t>
            </a:r>
            <a:endParaRPr kumimoji="0" lang="en-US"/>
          </a:p>
        </p:txBody>
      </p:sp>
      <p:sp>
        <p:nvSpPr>
          <p:cNvPr id="3" name="Symbol zastępczy tytułu pionowego 2"/>
          <p:cNvSpPr>
            <a:spLocks noGrp="1"/>
          </p:cNvSpPr>
          <p:nvPr>
            <p:ph type="body" orient="vert" idx="1"/>
          </p:nvPr>
        </p:nvSpPr>
        <p:spPr/>
        <p:txBody>
          <a:bodyPr vert="eaVer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p>
            <a:fld id="{4A6252C1-E932-40A6-8EC0-7697F3CBCEF0}" type="datetimeFigureOut">
              <a:rPr lang="pl-PL" smtClean="0"/>
              <a:pPr/>
              <a:t>2018-01-31</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CD24BE3A-D7EF-4356-B97C-4C19DFE853B3}" type="slidenum">
              <a:rPr lang="pl-PL" smtClean="0"/>
              <a:pPr/>
              <a:t>‹#›</a:t>
            </a:fld>
            <a:endParaRPr lang="pl-PL"/>
          </a:p>
        </p:txBody>
      </p:sp>
    </p:spTree>
  </p:cSld>
  <p:clrMapOvr>
    <a:overrideClrMapping bg1="lt1" tx1="dk1" bg2="lt2" tx2="dk2" accent1="accent1" accent2="accent2" accent3="accent3" accent4="accent4" accent5="accent5" accent6="accent6" hlink="hlink" folHlink="folHlink"/>
  </p:clrMapOvr>
  <p:transition>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ytuł pionowy i tekst">
    <p:bg>
      <p:bgRef idx="1001">
        <a:schemeClr val="bg2"/>
      </p:bgRef>
    </p:bg>
    <p:spTree>
      <p:nvGrpSpPr>
        <p:cNvPr id="1" name=""/>
        <p:cNvGrpSpPr/>
        <p:nvPr/>
      </p:nvGrpSpPr>
      <p:grpSpPr>
        <a:xfrm>
          <a:off x="0" y="0"/>
          <a:ext cx="0" cy="0"/>
          <a:chOff x="0" y="0"/>
          <a:chExt cx="0" cy="0"/>
        </a:xfrm>
      </p:grpSpPr>
      <p:sp>
        <p:nvSpPr>
          <p:cNvPr id="7" name="Prostokąt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Prostokąt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Prostokąt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Prostokąt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Prostokąt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Prostokąt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Łącznik prosty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Elipsa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ipsa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ymbol zastępczy numeru slajdu 5"/>
          <p:cNvSpPr>
            <a:spLocks noGrp="1"/>
          </p:cNvSpPr>
          <p:nvPr>
            <p:ph type="sldNum" sz="quarter" idx="12"/>
          </p:nvPr>
        </p:nvSpPr>
        <p:spPr>
          <a:xfrm>
            <a:off x="6915912" y="3009901"/>
            <a:ext cx="457200" cy="441325"/>
          </a:xfrm>
        </p:spPr>
        <p:txBody>
          <a:bodyPr/>
          <a:lstStyle/>
          <a:p>
            <a:fld id="{CD24BE3A-D7EF-4356-B97C-4C19DFE853B3}" type="slidenum">
              <a:rPr lang="pl-PL" smtClean="0"/>
              <a:pPr/>
              <a:t>‹#›</a:t>
            </a:fld>
            <a:endParaRPr lang="pl-PL"/>
          </a:p>
        </p:txBody>
      </p:sp>
      <p:sp>
        <p:nvSpPr>
          <p:cNvPr id="3" name="Symbol zastępczy tytułu pionowego 2"/>
          <p:cNvSpPr>
            <a:spLocks noGrp="1"/>
          </p:cNvSpPr>
          <p:nvPr>
            <p:ph type="body" orient="vert" idx="1"/>
          </p:nvPr>
        </p:nvSpPr>
        <p:spPr>
          <a:xfrm>
            <a:off x="304800" y="304800"/>
            <a:ext cx="6553200" cy="5821366"/>
          </a:xfrm>
        </p:spPr>
        <p:txBody>
          <a:bodyPr vert="eaVer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p>
            <a:fld id="{4A6252C1-E932-40A6-8EC0-7697F3CBCEF0}" type="datetimeFigureOut">
              <a:rPr lang="pl-PL" smtClean="0"/>
              <a:pPr/>
              <a:t>2018-01-31</a:t>
            </a:fld>
            <a:endParaRPr lang="pl-PL"/>
          </a:p>
        </p:txBody>
      </p:sp>
      <p:sp>
        <p:nvSpPr>
          <p:cNvPr id="5" name="Symbol zastępczy stopki 4"/>
          <p:cNvSpPr>
            <a:spLocks noGrp="1"/>
          </p:cNvSpPr>
          <p:nvPr>
            <p:ph type="ftr" sz="quarter" idx="11"/>
          </p:nvPr>
        </p:nvSpPr>
        <p:spPr/>
        <p:txBody>
          <a:bodyPr/>
          <a:lstStyle/>
          <a:p>
            <a:endParaRPr lang="pl-PL"/>
          </a:p>
        </p:txBody>
      </p:sp>
      <p:sp>
        <p:nvSpPr>
          <p:cNvPr id="2" name="Tytuł pionowy 1"/>
          <p:cNvSpPr>
            <a:spLocks noGrp="1"/>
          </p:cNvSpPr>
          <p:nvPr>
            <p:ph type="title" orient="vert"/>
          </p:nvPr>
        </p:nvSpPr>
        <p:spPr>
          <a:xfrm>
            <a:off x="7391400" y="304801"/>
            <a:ext cx="1447800" cy="5851525"/>
          </a:xfrm>
        </p:spPr>
        <p:txBody>
          <a:bodyPr vert="eaVert"/>
          <a:lstStyle/>
          <a:p>
            <a:r>
              <a:rPr kumimoji="0" lang="pl-PL" smtClean="0"/>
              <a:t>Kliknij, aby edytować styl</a:t>
            </a:r>
            <a:endParaRPr kumimoji="0" lang="en-US"/>
          </a:p>
        </p:txBody>
      </p:sp>
    </p:spTree>
  </p:cSld>
  <p:clrMapOvr>
    <a:overrideClrMapping bg1="lt1" tx1="dk1" bg2="lt2" tx2="dk2" accent1="accent1" accent2="accent2" accent3="accent3" accent4="accent4" accent5="accent5" accent6="accent6" hlink="hlink" folHlink="folHlink"/>
  </p:clrMapOvr>
  <p:transition>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Prostokąt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Prostokąt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Prostokąt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Prostokąt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Prostokąt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Symbol zastępczy daty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4A6252C1-E932-40A6-8EC0-7697F3CBCEF0}" type="datetimeFigureOut">
              <a:rPr lang="pl-PL" smtClean="0"/>
              <a:pPr/>
              <a:t>2018-01-31</a:t>
            </a:fld>
            <a:endParaRPr lang="pl-PL"/>
          </a:p>
        </p:txBody>
      </p:sp>
      <p:sp>
        <p:nvSpPr>
          <p:cNvPr id="3" name="Symbol zastępczy stopki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pl-PL"/>
          </a:p>
        </p:txBody>
      </p:sp>
      <p:sp>
        <p:nvSpPr>
          <p:cNvPr id="8" name="Prostokąt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Łącznik prosty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Elipsa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ipsa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ymbol zastępczy numeru slajdu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CD24BE3A-D7EF-4356-B97C-4C19DFE853B3}" type="slidenum">
              <a:rPr lang="pl-PL" smtClean="0"/>
              <a:pPr/>
              <a:t>‹#›</a:t>
            </a:fld>
            <a:endParaRPr lang="pl-PL"/>
          </a:p>
        </p:txBody>
      </p:sp>
      <p:sp>
        <p:nvSpPr>
          <p:cNvPr id="22" name="Symbol zastępczy tytułu 21"/>
          <p:cNvSpPr>
            <a:spLocks noGrp="1"/>
          </p:cNvSpPr>
          <p:nvPr>
            <p:ph type="title"/>
          </p:nvPr>
        </p:nvSpPr>
        <p:spPr>
          <a:xfrm>
            <a:off x="301752" y="228600"/>
            <a:ext cx="8534400" cy="758952"/>
          </a:xfrm>
          <a:prstGeom prst="rect">
            <a:avLst/>
          </a:prstGeom>
        </p:spPr>
        <p:txBody>
          <a:bodyPr vert="horz" anchor="b">
            <a:normAutofit/>
          </a:bodyPr>
          <a:lstStyle/>
          <a:p>
            <a:r>
              <a:rPr kumimoji="0" lang="pl-PL" smtClean="0"/>
              <a:t>Kliknij, aby edytować styl</a:t>
            </a:r>
            <a:endParaRPr kumimoji="0" lang="en-US"/>
          </a:p>
        </p:txBody>
      </p:sp>
      <p:sp>
        <p:nvSpPr>
          <p:cNvPr id="13" name="Symbol zastępczy tekstu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pl-PL" smtClean="0"/>
              <a:t>Kliknij, aby edytować style wzorca tekstu</a:t>
            </a:r>
          </a:p>
          <a:p>
            <a:pPr lvl="1" eaLnBrk="1" latinLnBrk="0" hangingPunct="1"/>
            <a:r>
              <a:rPr kumimoji="0" lang="pl-PL" smtClean="0"/>
              <a:t>Drugi poziom</a:t>
            </a:r>
          </a:p>
          <a:p>
            <a:pPr lvl="2" eaLnBrk="1" latinLnBrk="0" hangingPunct="1"/>
            <a:r>
              <a:rPr kumimoji="0" lang="pl-PL" smtClean="0"/>
              <a:t>Trzeci poziom</a:t>
            </a:r>
          </a:p>
          <a:p>
            <a:pPr lvl="3" eaLnBrk="1" latinLnBrk="0" hangingPunct="1"/>
            <a:r>
              <a:rPr kumimoji="0" lang="pl-PL" smtClean="0"/>
              <a:t>Czwarty poziom</a:t>
            </a:r>
          </a:p>
          <a:p>
            <a:pPr lvl="4" eaLnBrk="1" latinLnBrk="0" hangingPunct="1"/>
            <a:r>
              <a:rPr kumimoji="0" lang="pl-PL" smtClean="0"/>
              <a:t>Piąty poziom</a:t>
            </a:r>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wedge/>
  </p:transition>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slide" Target="slide24.xml"/><Relationship Id="rId18" Type="http://schemas.openxmlformats.org/officeDocument/2006/relationships/slide" Target="slide38.xml"/><Relationship Id="rId3" Type="http://schemas.openxmlformats.org/officeDocument/2006/relationships/slide" Target="slide3.xml"/><Relationship Id="rId7" Type="http://schemas.openxmlformats.org/officeDocument/2006/relationships/slide" Target="slide12.xml"/><Relationship Id="rId12" Type="http://schemas.openxmlformats.org/officeDocument/2006/relationships/slide" Target="slide22.xml"/><Relationship Id="rId17" Type="http://schemas.openxmlformats.org/officeDocument/2006/relationships/slide" Target="slide33.xml"/><Relationship Id="rId2" Type="http://schemas.openxmlformats.org/officeDocument/2006/relationships/image" Target="../media/image3.png"/><Relationship Id="rId16" Type="http://schemas.openxmlformats.org/officeDocument/2006/relationships/slide" Target="slide31.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20.xml"/><Relationship Id="rId5" Type="http://schemas.openxmlformats.org/officeDocument/2006/relationships/slide" Target="slide7.xml"/><Relationship Id="rId15" Type="http://schemas.openxmlformats.org/officeDocument/2006/relationships/slide" Target="slide28.xml"/><Relationship Id="rId10" Type="http://schemas.openxmlformats.org/officeDocument/2006/relationships/slide" Target="slide18.xml"/><Relationship Id="rId4" Type="http://schemas.openxmlformats.org/officeDocument/2006/relationships/slide" Target="slide4.xml"/><Relationship Id="rId9" Type="http://schemas.openxmlformats.org/officeDocument/2006/relationships/slide" Target="slide16.xml"/><Relationship Id="rId14" Type="http://schemas.openxmlformats.org/officeDocument/2006/relationships/slide" Target="slide26.xml"/></Relationships>
</file>

<file path=ppt/slides/_rels/slide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6.gif"/><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image" Target="../media/image8.gif"/><Relationship Id="rId4" Type="http://schemas.openxmlformats.org/officeDocument/2006/relationships/image" Target="../media/image7.gif"/></Relationships>
</file>

<file path=ppt/slides/_rels/slide6.xml.rels><?xml version="1.0" encoding="UTF-8" standalone="yes"?>
<Relationships xmlns="http://schemas.openxmlformats.org/package/2006/relationships"><Relationship Id="rId3" Type="http://schemas.openxmlformats.org/officeDocument/2006/relationships/image" Target="../media/image10.gif"/><Relationship Id="rId7" Type="http://schemas.openxmlformats.org/officeDocument/2006/relationships/image" Target="../media/image5.png"/><Relationship Id="rId2" Type="http://schemas.openxmlformats.org/officeDocument/2006/relationships/image" Target="../media/image9.gif"/><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image" Target="../media/image3.png"/><Relationship Id="rId4" Type="http://schemas.openxmlformats.org/officeDocument/2006/relationships/image" Target="../media/image11.gif"/></Relationships>
</file>

<file path=ppt/slides/_rels/slide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gif"/><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slide" Target="slide2.xml"/><Relationship Id="rId4" Type="http://schemas.openxmlformats.org/officeDocument/2006/relationships/image" Target="../media/image13.gif"/></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14.gif"/><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image" Target="../media/image16.gif"/><Relationship Id="rId4" Type="http://schemas.openxmlformats.org/officeDocument/2006/relationships/image" Target="../media/image15.gif"/></Relationships>
</file>

<file path=ppt/slides/_rels/slide1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17.gif"/><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image" Target="../media/image19.gif"/><Relationship Id="rId4" Type="http://schemas.openxmlformats.org/officeDocument/2006/relationships/image" Target="../media/image18.gif"/></Relationships>
</file>

<file path=ppt/slides/_rels/slide1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gif"/><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slide" Target="slide2.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22.gif"/><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image" Target="../media/image24.gif"/><Relationship Id="rId4" Type="http://schemas.openxmlformats.org/officeDocument/2006/relationships/image" Target="../media/image23.gif"/></Relationships>
</file>

<file path=ppt/slides/_rels/slide1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25.gif"/><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image" Target="../media/image27.gif"/><Relationship Id="rId4" Type="http://schemas.openxmlformats.org/officeDocument/2006/relationships/image" Target="../media/image26.gif"/></Relationships>
</file>

<file path=ppt/slides/_rels/slide2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28.gif"/><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image" Target="../media/image30.gif"/><Relationship Id="rId4" Type="http://schemas.openxmlformats.org/officeDocument/2006/relationships/image" Target="../media/image29.gif"/></Relationships>
</file>

<file path=ppt/slides/_rels/slide2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png"/><Relationship Id="rId7" Type="http://schemas.openxmlformats.org/officeDocument/2006/relationships/slide" Target="slide2.xml"/><Relationship Id="rId2" Type="http://schemas.openxmlformats.org/officeDocument/2006/relationships/image" Target="../media/image31.gif"/><Relationship Id="rId1" Type="http://schemas.openxmlformats.org/officeDocument/2006/relationships/slideLayout" Target="../slideLayouts/slideLayout2.xml"/><Relationship Id="rId6" Type="http://schemas.openxmlformats.org/officeDocument/2006/relationships/image" Target="../media/image34.gif"/><Relationship Id="rId5" Type="http://schemas.openxmlformats.org/officeDocument/2006/relationships/image" Target="../media/image33.gif"/><Relationship Id="rId4" Type="http://schemas.openxmlformats.org/officeDocument/2006/relationships/image" Target="../media/image32.gif"/></Relationships>
</file>

<file path=ppt/slides/_rels/slide2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png"/><Relationship Id="rId7" Type="http://schemas.openxmlformats.org/officeDocument/2006/relationships/slide" Target="slide2.xml"/><Relationship Id="rId2" Type="http://schemas.openxmlformats.org/officeDocument/2006/relationships/image" Target="../media/image35.gif"/><Relationship Id="rId1" Type="http://schemas.openxmlformats.org/officeDocument/2006/relationships/slideLayout" Target="../slideLayouts/slideLayout2.xml"/><Relationship Id="rId6" Type="http://schemas.openxmlformats.org/officeDocument/2006/relationships/image" Target="../media/image38.gif"/><Relationship Id="rId5" Type="http://schemas.openxmlformats.org/officeDocument/2006/relationships/image" Target="../media/image37.gif"/><Relationship Id="rId4" Type="http://schemas.openxmlformats.org/officeDocument/2006/relationships/image" Target="../media/image36.gif"/></Relationships>
</file>

<file path=ppt/slides/_rels/slide2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39.gif"/><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2.gif"/><Relationship Id="rId5" Type="http://schemas.openxmlformats.org/officeDocument/2006/relationships/image" Target="../media/image41.gif"/><Relationship Id="rId4" Type="http://schemas.openxmlformats.org/officeDocument/2006/relationships/image" Target="../media/image40.gif"/><Relationship Id="rId9"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44.gif"/><Relationship Id="rId7" Type="http://schemas.openxmlformats.org/officeDocument/2006/relationships/slide" Target="slide2.xml"/><Relationship Id="rId2" Type="http://schemas.openxmlformats.org/officeDocument/2006/relationships/image" Target="../media/image43.gif"/><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46.gif"/><Relationship Id="rId4" Type="http://schemas.openxmlformats.org/officeDocument/2006/relationships/image" Target="../media/image45.gif"/></Relationships>
</file>

<file path=ppt/slides/_rels/slide3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7.gif"/><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slide" Target="slide2.xml"/></Relationships>
</file>

<file path=ppt/slides/_rels/slide3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49.jpeg"/><Relationship Id="rId7" Type="http://schemas.openxmlformats.org/officeDocument/2006/relationships/slide" Target="slide2.xml"/><Relationship Id="rId2" Type="http://schemas.openxmlformats.org/officeDocument/2006/relationships/image" Target="../media/image48.jpe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51.png"/><Relationship Id="rId4" Type="http://schemas.openxmlformats.org/officeDocument/2006/relationships/image" Target="../media/image50.jpeg"/></Relationships>
</file>

<file path=ppt/slides/_rels/slide3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53.png"/><Relationship Id="rId7" Type="http://schemas.openxmlformats.org/officeDocument/2006/relationships/slide" Target="slide2.xml"/><Relationship Id="rId2" Type="http://schemas.openxmlformats.org/officeDocument/2006/relationships/image" Target="../media/image52.jpe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55.png"/><Relationship Id="rId4" Type="http://schemas.openxmlformats.org/officeDocument/2006/relationships/image" Target="../media/image54.png"/></Relationships>
</file>

<file path=ppt/slides/_rels/slide3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slide" Target="slide2.xml"/><Relationship Id="rId4" Type="http://schemas.openxmlformats.org/officeDocument/2006/relationships/image" Target="../media/image57.jpe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8.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slide" Target="slide2.xml"/><Relationship Id="rId4" Type="http://schemas.openxmlformats.org/officeDocument/2006/relationships/image" Target="../media/image5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381000"/>
            <a:ext cx="7772400" cy="1333488"/>
          </a:xfrm>
        </p:spPr>
        <p:txBody>
          <a:bodyPr>
            <a:normAutofit fontScale="90000"/>
          </a:bodyPr>
          <a:lstStyle/>
          <a:p>
            <a:r>
              <a:rPr lang="pl-PL" dirty="0" smtClean="0"/>
              <a:t>Historia Systemów operacyjnych Windows.</a:t>
            </a:r>
            <a:endParaRPr lang="pl-PL" dirty="0"/>
          </a:p>
        </p:txBody>
      </p:sp>
      <p:pic>
        <p:nvPicPr>
          <p:cNvPr id="4" name="Obraz 3" descr="WindowsLogo_256x256.png"/>
          <p:cNvPicPr>
            <a:picLocks noChangeAspect="1"/>
          </p:cNvPicPr>
          <p:nvPr/>
        </p:nvPicPr>
        <p:blipFill>
          <a:blip r:embed="rId2" cstate="print"/>
          <a:stretch>
            <a:fillRect/>
          </a:stretch>
        </p:blipFill>
        <p:spPr>
          <a:xfrm>
            <a:off x="4286248" y="2143116"/>
            <a:ext cx="571504" cy="571504"/>
          </a:xfrm>
          <a:prstGeom prst="rect">
            <a:avLst/>
          </a:prstGeom>
        </p:spPr>
      </p:pic>
      <p:pic>
        <p:nvPicPr>
          <p:cNvPr id="6" name="Obraz 5" descr="img_33742_microsoft-windows-live-logo_450x360.jpg"/>
          <p:cNvPicPr>
            <a:picLocks noChangeAspect="1"/>
          </p:cNvPicPr>
          <p:nvPr/>
        </p:nvPicPr>
        <p:blipFill>
          <a:blip r:embed="rId3"/>
          <a:stretch>
            <a:fillRect/>
          </a:stretch>
        </p:blipFill>
        <p:spPr>
          <a:xfrm>
            <a:off x="214282" y="2786058"/>
            <a:ext cx="8715436" cy="3495677"/>
          </a:xfrm>
          <a:prstGeom prst="rect">
            <a:avLst/>
          </a:prstGeom>
          <a:ln>
            <a:noFill/>
          </a:ln>
          <a:effectLst>
            <a:softEdge rad="112500"/>
          </a:effectLst>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fltVal val="0"/>
                                          </p:val>
                                        </p:tav>
                                        <p:tav tm="100000">
                                          <p:val>
                                            <p:strVal val="#ppt_w"/>
                                          </p:val>
                                        </p:tav>
                                      </p:tavLst>
                                    </p:anim>
                                    <p:anim calcmode="lin" valueType="num">
                                      <p:cBhvr>
                                        <p:cTn id="8" dur="2000" fill="hold"/>
                                        <p:tgtEl>
                                          <p:spTgt spid="2"/>
                                        </p:tgtEl>
                                        <p:attrNameLst>
                                          <p:attrName>ppt_h</p:attrName>
                                        </p:attrNameLst>
                                      </p:cBhvr>
                                      <p:tavLst>
                                        <p:tav tm="0">
                                          <p:val>
                                            <p:fltVal val="0"/>
                                          </p:val>
                                        </p:tav>
                                        <p:tav tm="100000">
                                          <p:val>
                                            <p:strVal val="#ppt_h"/>
                                          </p:val>
                                        </p:tav>
                                      </p:tavLst>
                                    </p:anim>
                                    <p:animEffect transition="in" filter="fade">
                                      <p:cBhvr>
                                        <p:cTn id="9" dur="2000"/>
                                        <p:tgtEl>
                                          <p:spTgt spid="2"/>
                                        </p:tgtEl>
                                      </p:cBhvr>
                                    </p:animEffect>
                                  </p:childTnLst>
                                </p:cTn>
                              </p:par>
                            </p:childTnLst>
                          </p:cTn>
                        </p:par>
                        <p:par>
                          <p:cTn id="10" fill="hold">
                            <p:stCondLst>
                              <p:cond delay="2000"/>
                            </p:stCondLst>
                            <p:childTnLst>
                              <p:par>
                                <p:cTn id="11" presetID="51"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770" decel="100000"/>
                                        <p:tgtEl>
                                          <p:spTgt spid="6"/>
                                        </p:tgtEl>
                                      </p:cBhvr>
                                    </p:animEffect>
                                    <p:animScale>
                                      <p:cBhvr>
                                        <p:cTn id="14" dur="770" decel="100000"/>
                                        <p:tgtEl>
                                          <p:spTgt spid="6"/>
                                        </p:tgtEl>
                                      </p:cBhvr>
                                      <p:from x="10000" y="10000"/>
                                      <p:to x="200000" y="450000"/>
                                    </p:animScale>
                                    <p:animScale>
                                      <p:cBhvr>
                                        <p:cTn id="15" dur="1230" accel="100000" fill="hold">
                                          <p:stCondLst>
                                            <p:cond delay="770"/>
                                          </p:stCondLst>
                                        </p:cTn>
                                        <p:tgtEl>
                                          <p:spTgt spid="6"/>
                                        </p:tgtEl>
                                      </p:cBhvr>
                                      <p:from x="200000" y="450000"/>
                                      <p:to x="100000" y="100000"/>
                                    </p:animScale>
                                    <p:set>
                                      <p:cBhvr>
                                        <p:cTn id="16" dur="770" fill="hold"/>
                                        <p:tgtEl>
                                          <p:spTgt spid="6"/>
                                        </p:tgtEl>
                                        <p:attrNameLst>
                                          <p:attrName>ppt_x</p:attrName>
                                        </p:attrNameLst>
                                      </p:cBhvr>
                                      <p:to>
                                        <p:strVal val="(0.5)"/>
                                      </p:to>
                                    </p:set>
                                    <p:anim from="(0.5)" to="(#ppt_x)" calcmode="lin" valueType="num">
                                      <p:cBhvr>
                                        <p:cTn id="17" dur="1230" accel="100000" fill="hold">
                                          <p:stCondLst>
                                            <p:cond delay="770"/>
                                          </p:stCondLst>
                                        </p:cTn>
                                        <p:tgtEl>
                                          <p:spTgt spid="6"/>
                                        </p:tgtEl>
                                        <p:attrNameLst>
                                          <p:attrName>ppt_x</p:attrName>
                                        </p:attrNameLst>
                                      </p:cBhvr>
                                    </p:anim>
                                    <p:set>
                                      <p:cBhvr>
                                        <p:cTn id="18" dur="770" fill="hold"/>
                                        <p:tgtEl>
                                          <p:spTgt spid="6"/>
                                        </p:tgtEl>
                                        <p:attrNameLst>
                                          <p:attrName>ppt_y</p:attrName>
                                        </p:attrNameLst>
                                      </p:cBhvr>
                                      <p:to>
                                        <p:strVal val="(#ppt_y+0.4)"/>
                                      </p:to>
                                    </p:set>
                                    <p:anim from="(#ppt_y+0.4)" to="(#ppt_y)" calcmode="lin" valueType="num">
                                      <p:cBhvr>
                                        <p:cTn id="19" dur="1230" accel="100000" fill="hold">
                                          <p:stCondLst>
                                            <p:cond delay="770"/>
                                          </p:stCondLst>
                                        </p:cTn>
                                        <p:tgtEl>
                                          <p:spTgt spid="6"/>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solidFill>
                  <a:schemeClr val="accent6"/>
                </a:solidFill>
              </a:rPr>
              <a:t>Spis Treści:</a:t>
            </a:r>
            <a:endParaRPr lang="pl-PL" dirty="0">
              <a:solidFill>
                <a:schemeClr val="accent6"/>
              </a:solidFill>
            </a:endParaRPr>
          </a:p>
        </p:txBody>
      </p:sp>
      <p:pic>
        <p:nvPicPr>
          <p:cNvPr id="4" name="Obraz 3" descr="WindowsLogo_256x256.png"/>
          <p:cNvPicPr>
            <a:picLocks noChangeAspect="1"/>
          </p:cNvPicPr>
          <p:nvPr/>
        </p:nvPicPr>
        <p:blipFill>
          <a:blip r:embed="rId2" cstate="print"/>
          <a:stretch>
            <a:fillRect/>
          </a:stretch>
        </p:blipFill>
        <p:spPr>
          <a:xfrm>
            <a:off x="4275362" y="1000108"/>
            <a:ext cx="571504" cy="571504"/>
          </a:xfrm>
          <a:prstGeom prst="rect">
            <a:avLst/>
          </a:prstGeom>
        </p:spPr>
      </p:pic>
      <p:sp>
        <p:nvSpPr>
          <p:cNvPr id="5" name="Tytuł 1">
            <a:hlinkClick r:id="rId3" action="ppaction://hlinksldjump"/>
          </p:cNvPr>
          <p:cNvSpPr txBox="1">
            <a:spLocks/>
          </p:cNvSpPr>
          <p:nvPr/>
        </p:nvSpPr>
        <p:spPr>
          <a:xfrm>
            <a:off x="285720" y="1785926"/>
            <a:ext cx="2928958" cy="401762"/>
          </a:xfrm>
          <a:prstGeom prst="rect">
            <a:avLst/>
          </a:prstGeom>
        </p:spPr>
        <p:txBody>
          <a:bodyPr vert="horz" anchor="b">
            <a:normAutofit fontScale="62500" lnSpcReduction="2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pl-PL" sz="3600" b="0" i="0" u="none" strike="noStrike" kern="1200" cap="none" spc="0" normalizeH="0" baseline="0" noProof="0" dirty="0" smtClean="0">
                <a:ln>
                  <a:noFill/>
                </a:ln>
                <a:solidFill>
                  <a:schemeClr val="accent6"/>
                </a:solidFill>
                <a:effectLst/>
                <a:uLnTx/>
                <a:uFillTx/>
                <a:latin typeface="+mj-lt"/>
                <a:ea typeface="+mj-ea"/>
                <a:cs typeface="+mj-cs"/>
              </a:rPr>
              <a:t>1.Microsoft </a:t>
            </a:r>
            <a:r>
              <a:rPr kumimoji="0" lang="pl-PL" sz="3600" b="0" i="0" u="none" strike="noStrike" kern="1200" cap="none" spc="0" normalizeH="0" baseline="0" noProof="0" dirty="0" smtClean="0">
                <a:ln>
                  <a:noFill/>
                </a:ln>
                <a:solidFill>
                  <a:schemeClr val="accent6"/>
                </a:solidFill>
                <a:effectLst/>
                <a:uLnTx/>
                <a:uFillTx/>
                <a:ea typeface="+mj-ea"/>
                <a:cs typeface="+mj-cs"/>
              </a:rPr>
              <a:t>Windows</a:t>
            </a:r>
            <a:endParaRPr kumimoji="0" lang="pl-PL" sz="3600" b="0" i="0" u="none" strike="noStrike" kern="1200" cap="none" spc="0" normalizeH="0" baseline="0" noProof="0" dirty="0">
              <a:ln>
                <a:noFill/>
              </a:ln>
              <a:solidFill>
                <a:schemeClr val="accent3">
                  <a:shade val="75000"/>
                </a:schemeClr>
              </a:solidFill>
              <a:effectLst/>
              <a:uLnTx/>
              <a:uFillTx/>
              <a:ea typeface="+mj-ea"/>
              <a:cs typeface="+mj-cs"/>
            </a:endParaRPr>
          </a:p>
        </p:txBody>
      </p:sp>
      <p:sp>
        <p:nvSpPr>
          <p:cNvPr id="7" name="Tytuł 1">
            <a:hlinkClick r:id="rId4" action="ppaction://hlinksldjump"/>
          </p:cNvPr>
          <p:cNvSpPr txBox="1">
            <a:spLocks/>
          </p:cNvSpPr>
          <p:nvPr/>
        </p:nvSpPr>
        <p:spPr>
          <a:xfrm>
            <a:off x="285720" y="2143116"/>
            <a:ext cx="3071834" cy="402092"/>
          </a:xfrm>
          <a:prstGeom prst="rect">
            <a:avLst/>
          </a:prstGeom>
        </p:spPr>
        <p:txBody>
          <a:bodyPr vert="horz" anchor="b">
            <a:no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pl-PL" sz="2300" b="0" i="0" u="none" strike="noStrike" kern="1200" cap="none" spc="0" normalizeH="0" baseline="0" noProof="0" dirty="0" smtClean="0">
                <a:ln>
                  <a:noFill/>
                </a:ln>
                <a:solidFill>
                  <a:schemeClr val="accent6"/>
                </a:solidFill>
                <a:effectLst/>
                <a:uLnTx/>
                <a:uFillTx/>
                <a:latin typeface="+mj-lt"/>
                <a:ea typeface="+mj-ea"/>
                <a:cs typeface="+mj-cs"/>
              </a:rPr>
              <a:t>2. Windows </a:t>
            </a:r>
            <a:r>
              <a:rPr kumimoji="0" lang="pl-PL" sz="2300" b="0" i="0" u="none" strike="noStrike" kern="1200" cap="none" spc="0" normalizeH="0" baseline="0" noProof="0" dirty="0" smtClean="0">
                <a:ln>
                  <a:noFill/>
                </a:ln>
                <a:solidFill>
                  <a:schemeClr val="accent6"/>
                </a:solidFill>
                <a:effectLst/>
                <a:uLnTx/>
                <a:uFillTx/>
                <a:ea typeface="+mj-ea"/>
                <a:cs typeface="+mj-cs"/>
              </a:rPr>
              <a:t>1.x</a:t>
            </a:r>
            <a:endParaRPr kumimoji="0" lang="pl-PL" sz="2300" b="0" i="0" u="none" strike="noStrike" kern="1200" cap="none" spc="0" normalizeH="0" baseline="0" noProof="0" dirty="0">
              <a:ln>
                <a:noFill/>
              </a:ln>
              <a:solidFill>
                <a:schemeClr val="accent3">
                  <a:shade val="75000"/>
                </a:schemeClr>
              </a:solidFill>
              <a:effectLst/>
              <a:uLnTx/>
              <a:uFillTx/>
              <a:ea typeface="+mj-ea"/>
              <a:cs typeface="+mj-cs"/>
            </a:endParaRPr>
          </a:p>
        </p:txBody>
      </p:sp>
      <p:sp>
        <p:nvSpPr>
          <p:cNvPr id="8" name="Tytuł 1">
            <a:hlinkClick r:id="rId5" action="ppaction://hlinksldjump"/>
          </p:cNvPr>
          <p:cNvSpPr txBox="1">
            <a:spLocks/>
          </p:cNvSpPr>
          <p:nvPr/>
        </p:nvSpPr>
        <p:spPr>
          <a:xfrm>
            <a:off x="285720" y="2500306"/>
            <a:ext cx="3071834" cy="402092"/>
          </a:xfrm>
          <a:prstGeom prst="rect">
            <a:avLst/>
          </a:prstGeom>
        </p:spPr>
        <p:txBody>
          <a:bodyPr vert="horz" anchor="b">
            <a:no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lang="pl-PL" sz="2300" dirty="0" smtClean="0">
                <a:solidFill>
                  <a:schemeClr val="accent6"/>
                </a:solidFill>
                <a:ea typeface="+mj-ea"/>
                <a:cs typeface="+mj-cs"/>
              </a:rPr>
              <a:t>3</a:t>
            </a:r>
            <a:r>
              <a:rPr kumimoji="0" lang="pl-PL" sz="2300" b="0" i="0" u="none" strike="noStrike" kern="1200" cap="none" spc="0" normalizeH="0" baseline="0" noProof="0" dirty="0" smtClean="0">
                <a:ln>
                  <a:noFill/>
                </a:ln>
                <a:solidFill>
                  <a:schemeClr val="accent6"/>
                </a:solidFill>
                <a:effectLst/>
                <a:uLnTx/>
                <a:uFillTx/>
                <a:ea typeface="+mj-ea"/>
                <a:cs typeface="+mj-cs"/>
              </a:rPr>
              <a:t>. Windows 2.x</a:t>
            </a:r>
            <a:endParaRPr kumimoji="0" lang="pl-PL" sz="2300" b="0" i="0" u="none" strike="noStrike" kern="1200" cap="none" spc="0" normalizeH="0" baseline="0" noProof="0" dirty="0">
              <a:ln>
                <a:noFill/>
              </a:ln>
              <a:solidFill>
                <a:schemeClr val="accent3">
                  <a:shade val="75000"/>
                </a:schemeClr>
              </a:solidFill>
              <a:effectLst/>
              <a:uLnTx/>
              <a:uFillTx/>
              <a:ea typeface="+mj-ea"/>
              <a:cs typeface="+mj-cs"/>
            </a:endParaRPr>
          </a:p>
        </p:txBody>
      </p:sp>
      <p:sp>
        <p:nvSpPr>
          <p:cNvPr id="9" name="Tytuł 1">
            <a:hlinkClick r:id="rId6" action="ppaction://hlinksldjump"/>
          </p:cNvPr>
          <p:cNvSpPr txBox="1">
            <a:spLocks/>
          </p:cNvSpPr>
          <p:nvPr/>
        </p:nvSpPr>
        <p:spPr>
          <a:xfrm>
            <a:off x="285720" y="2863618"/>
            <a:ext cx="3071834" cy="402092"/>
          </a:xfrm>
          <a:prstGeom prst="rect">
            <a:avLst/>
          </a:prstGeom>
        </p:spPr>
        <p:txBody>
          <a:bodyPr vert="horz" anchor="b">
            <a:no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lang="pl-PL" sz="2300" dirty="0" smtClean="0">
                <a:solidFill>
                  <a:schemeClr val="accent6"/>
                </a:solidFill>
                <a:ea typeface="+mj-ea"/>
                <a:cs typeface="+mj-cs"/>
              </a:rPr>
              <a:t>4</a:t>
            </a:r>
            <a:r>
              <a:rPr kumimoji="0" lang="pl-PL" sz="2300" b="0" i="0" u="none" strike="noStrike" kern="1200" cap="none" spc="0" normalizeH="0" baseline="0" noProof="0" dirty="0" smtClean="0">
                <a:ln>
                  <a:noFill/>
                </a:ln>
                <a:solidFill>
                  <a:schemeClr val="accent6"/>
                </a:solidFill>
                <a:effectLst/>
                <a:uLnTx/>
                <a:uFillTx/>
                <a:ea typeface="+mj-ea"/>
                <a:cs typeface="+mj-cs"/>
              </a:rPr>
              <a:t>. Windows 3.x</a:t>
            </a:r>
            <a:endParaRPr kumimoji="0" lang="pl-PL" sz="2300" b="0" i="0" u="none" strike="noStrike" kern="1200" cap="none" spc="0" normalizeH="0" baseline="0" noProof="0" dirty="0">
              <a:ln>
                <a:noFill/>
              </a:ln>
              <a:solidFill>
                <a:schemeClr val="accent3">
                  <a:shade val="75000"/>
                </a:schemeClr>
              </a:solidFill>
              <a:effectLst/>
              <a:uLnTx/>
              <a:uFillTx/>
              <a:ea typeface="+mj-ea"/>
              <a:cs typeface="+mj-cs"/>
            </a:endParaRPr>
          </a:p>
        </p:txBody>
      </p:sp>
      <p:sp>
        <p:nvSpPr>
          <p:cNvPr id="10" name="Tytuł 1">
            <a:hlinkClick r:id="rId7" action="ppaction://hlinksldjump"/>
          </p:cNvPr>
          <p:cNvSpPr txBox="1">
            <a:spLocks/>
          </p:cNvSpPr>
          <p:nvPr/>
        </p:nvSpPr>
        <p:spPr>
          <a:xfrm>
            <a:off x="285720" y="3242580"/>
            <a:ext cx="3071834" cy="402092"/>
          </a:xfrm>
          <a:prstGeom prst="rect">
            <a:avLst/>
          </a:prstGeom>
        </p:spPr>
        <p:txBody>
          <a:bodyPr vert="horz" anchor="b">
            <a:no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pl-PL" sz="2300" b="0" i="0" u="none" strike="noStrike" kern="1200" cap="none" spc="0" normalizeH="0" baseline="0" noProof="0" dirty="0" smtClean="0">
                <a:ln>
                  <a:noFill/>
                </a:ln>
                <a:solidFill>
                  <a:schemeClr val="accent6"/>
                </a:solidFill>
                <a:effectLst/>
                <a:uLnTx/>
                <a:uFillTx/>
                <a:ea typeface="+mj-ea"/>
                <a:cs typeface="+mj-cs"/>
              </a:rPr>
              <a:t>5. Windows 3.0</a:t>
            </a:r>
            <a:endParaRPr kumimoji="0" lang="pl-PL" sz="2300" b="0" i="0" u="none" strike="noStrike" kern="1200" cap="none" spc="0" normalizeH="0" baseline="0" noProof="0" dirty="0">
              <a:ln>
                <a:noFill/>
              </a:ln>
              <a:solidFill>
                <a:schemeClr val="accent3">
                  <a:shade val="75000"/>
                </a:schemeClr>
              </a:solidFill>
              <a:effectLst/>
              <a:uLnTx/>
              <a:uFillTx/>
              <a:ea typeface="+mj-ea"/>
              <a:cs typeface="+mj-cs"/>
            </a:endParaRPr>
          </a:p>
        </p:txBody>
      </p:sp>
      <p:sp>
        <p:nvSpPr>
          <p:cNvPr id="11" name="Tytuł 1">
            <a:hlinkClick r:id="rId8" action="ppaction://hlinksldjump"/>
          </p:cNvPr>
          <p:cNvSpPr txBox="1">
            <a:spLocks/>
          </p:cNvSpPr>
          <p:nvPr/>
        </p:nvSpPr>
        <p:spPr>
          <a:xfrm>
            <a:off x="285720" y="3621542"/>
            <a:ext cx="3071834" cy="402092"/>
          </a:xfrm>
          <a:prstGeom prst="rect">
            <a:avLst/>
          </a:prstGeom>
        </p:spPr>
        <p:txBody>
          <a:bodyPr vert="horz" anchor="b">
            <a:no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pl-PL" sz="2300" b="0" i="0" u="none" strike="noStrike" kern="1200" cap="none" spc="0" normalizeH="0" baseline="0" noProof="0" dirty="0" smtClean="0">
                <a:ln>
                  <a:noFill/>
                </a:ln>
                <a:solidFill>
                  <a:schemeClr val="accent6"/>
                </a:solidFill>
                <a:effectLst/>
                <a:uLnTx/>
                <a:uFillTx/>
                <a:latin typeface="+mj-lt"/>
                <a:ea typeface="+mj-ea"/>
                <a:cs typeface="+mj-cs"/>
              </a:rPr>
              <a:t>6. Windows 3.1</a:t>
            </a:r>
            <a:endParaRPr kumimoji="0" lang="pl-PL" sz="2300" b="0" i="0" u="none" strike="noStrike" kern="1200" cap="none" spc="0" normalizeH="0" baseline="0" noProof="0" dirty="0">
              <a:ln>
                <a:noFill/>
              </a:ln>
              <a:solidFill>
                <a:schemeClr val="accent3">
                  <a:shade val="75000"/>
                </a:schemeClr>
              </a:solidFill>
              <a:effectLst/>
              <a:uLnTx/>
              <a:uFillTx/>
              <a:latin typeface="+mj-lt"/>
              <a:ea typeface="+mj-ea"/>
              <a:cs typeface="+mj-cs"/>
            </a:endParaRPr>
          </a:p>
        </p:txBody>
      </p:sp>
      <p:sp>
        <p:nvSpPr>
          <p:cNvPr id="12" name="Tytuł 1">
            <a:hlinkClick r:id="rId9" action="ppaction://hlinksldjump"/>
          </p:cNvPr>
          <p:cNvSpPr txBox="1">
            <a:spLocks/>
          </p:cNvSpPr>
          <p:nvPr/>
        </p:nvSpPr>
        <p:spPr>
          <a:xfrm>
            <a:off x="296606" y="3995740"/>
            <a:ext cx="5204088" cy="402092"/>
          </a:xfrm>
          <a:prstGeom prst="rect">
            <a:avLst/>
          </a:prstGeom>
        </p:spPr>
        <p:txBody>
          <a:bodyPr vert="horz" anchor="b">
            <a:noAutofit/>
          </a:bodyPr>
          <a:lstStyle/>
          <a:p>
            <a:pPr lvl="0">
              <a:spcBef>
                <a:spcPct val="0"/>
              </a:spcBef>
            </a:pPr>
            <a:r>
              <a:rPr lang="pl-PL" sz="2300" dirty="0" smtClean="0">
                <a:solidFill>
                  <a:schemeClr val="accent6"/>
                </a:solidFill>
                <a:latin typeface="+mj-lt"/>
                <a:ea typeface="+mj-ea"/>
                <a:cs typeface="+mj-cs"/>
              </a:rPr>
              <a:t>7. </a:t>
            </a:r>
            <a:r>
              <a:rPr lang="pl-PL" sz="2400" dirty="0" smtClean="0">
                <a:solidFill>
                  <a:schemeClr val="accent6"/>
                </a:solidFill>
              </a:rPr>
              <a:t>Windows dla grup roboczych 3.11 </a:t>
            </a:r>
            <a:endParaRPr kumimoji="0" lang="pl-PL" sz="2300" b="0" i="0" u="none" strike="noStrike" kern="1200" cap="none" spc="0" normalizeH="0" baseline="0" noProof="0" dirty="0">
              <a:ln>
                <a:noFill/>
              </a:ln>
              <a:solidFill>
                <a:schemeClr val="accent3">
                  <a:shade val="75000"/>
                </a:schemeClr>
              </a:solidFill>
              <a:effectLst/>
              <a:uLnTx/>
              <a:uFillTx/>
              <a:latin typeface="+mj-lt"/>
              <a:ea typeface="+mj-ea"/>
              <a:cs typeface="+mj-cs"/>
            </a:endParaRPr>
          </a:p>
        </p:txBody>
      </p:sp>
      <p:sp>
        <p:nvSpPr>
          <p:cNvPr id="13" name="Tytuł 1">
            <a:hlinkClick r:id="rId10" action="ppaction://hlinksldjump"/>
          </p:cNvPr>
          <p:cNvSpPr txBox="1">
            <a:spLocks/>
          </p:cNvSpPr>
          <p:nvPr/>
        </p:nvSpPr>
        <p:spPr>
          <a:xfrm>
            <a:off x="285720" y="4385588"/>
            <a:ext cx="4286280" cy="402092"/>
          </a:xfrm>
          <a:prstGeom prst="rect">
            <a:avLst/>
          </a:prstGeom>
        </p:spPr>
        <p:txBody>
          <a:bodyPr vert="horz" anchor="b">
            <a:noAutofit/>
          </a:bodyPr>
          <a:lstStyle/>
          <a:p>
            <a:pPr lvl="0">
              <a:spcBef>
                <a:spcPct val="0"/>
              </a:spcBef>
            </a:pPr>
            <a:r>
              <a:rPr lang="pl-PL" sz="2300" dirty="0" smtClean="0">
                <a:solidFill>
                  <a:schemeClr val="accent6"/>
                </a:solidFill>
                <a:latin typeface="+mj-lt"/>
                <a:ea typeface="+mj-ea"/>
                <a:cs typeface="+mj-cs"/>
              </a:rPr>
              <a:t>8</a:t>
            </a:r>
            <a:r>
              <a:rPr kumimoji="0" lang="pl-PL" sz="2300" b="0" i="0" u="none" strike="noStrike" kern="1200" cap="none" spc="0" normalizeH="0" baseline="0" noProof="0" dirty="0" smtClean="0">
                <a:ln>
                  <a:noFill/>
                </a:ln>
                <a:solidFill>
                  <a:schemeClr val="accent6"/>
                </a:solidFill>
                <a:effectLst/>
                <a:uLnTx/>
                <a:uFillTx/>
                <a:latin typeface="+mj-lt"/>
                <a:ea typeface="+mj-ea"/>
                <a:cs typeface="+mj-cs"/>
              </a:rPr>
              <a:t>. </a:t>
            </a:r>
            <a:r>
              <a:rPr lang="pl-PL" sz="2400" dirty="0" smtClean="0">
                <a:solidFill>
                  <a:schemeClr val="accent6"/>
                </a:solidFill>
              </a:rPr>
              <a:t>Microsoft Windows NT 3.1</a:t>
            </a:r>
            <a:endParaRPr kumimoji="0" lang="pl-PL" sz="2300" b="0" i="0" u="none" strike="noStrike" kern="1200" cap="none" spc="0" normalizeH="0" baseline="0" noProof="0" dirty="0">
              <a:ln>
                <a:noFill/>
              </a:ln>
              <a:solidFill>
                <a:schemeClr val="accent3">
                  <a:shade val="75000"/>
                </a:schemeClr>
              </a:solidFill>
              <a:effectLst/>
              <a:uLnTx/>
              <a:uFillTx/>
              <a:latin typeface="+mj-lt"/>
              <a:ea typeface="+mj-ea"/>
              <a:cs typeface="+mj-cs"/>
            </a:endParaRPr>
          </a:p>
        </p:txBody>
      </p:sp>
      <p:sp>
        <p:nvSpPr>
          <p:cNvPr id="14" name="Tytuł 1">
            <a:hlinkClick r:id="rId11" action="ppaction://hlinksldjump"/>
          </p:cNvPr>
          <p:cNvSpPr txBox="1">
            <a:spLocks/>
          </p:cNvSpPr>
          <p:nvPr/>
        </p:nvSpPr>
        <p:spPr>
          <a:xfrm>
            <a:off x="285720" y="4742778"/>
            <a:ext cx="4286280" cy="402092"/>
          </a:xfrm>
          <a:prstGeom prst="rect">
            <a:avLst/>
          </a:prstGeom>
        </p:spPr>
        <p:txBody>
          <a:bodyPr vert="horz" anchor="b">
            <a:noAutofit/>
          </a:bodyPr>
          <a:lstStyle/>
          <a:p>
            <a:pPr lvl="0">
              <a:spcBef>
                <a:spcPct val="0"/>
              </a:spcBef>
            </a:pPr>
            <a:r>
              <a:rPr kumimoji="0" lang="pl-PL" sz="2300" b="0" i="0" u="none" strike="noStrike" kern="1200" cap="none" spc="0" normalizeH="0" baseline="0" noProof="0" dirty="0" smtClean="0">
                <a:ln>
                  <a:noFill/>
                </a:ln>
                <a:solidFill>
                  <a:schemeClr val="accent6"/>
                </a:solidFill>
                <a:effectLst/>
                <a:uLnTx/>
                <a:uFillTx/>
                <a:latin typeface="+mj-lt"/>
                <a:ea typeface="+mj-ea"/>
                <a:cs typeface="+mj-cs"/>
              </a:rPr>
              <a:t>9. </a:t>
            </a:r>
            <a:r>
              <a:rPr lang="pl-PL" sz="2400" dirty="0" smtClean="0">
                <a:solidFill>
                  <a:schemeClr val="accent6"/>
                </a:solidFill>
              </a:rPr>
              <a:t>Microsoft Windows 95</a:t>
            </a:r>
            <a:endParaRPr kumimoji="0" lang="pl-PL" sz="2300" b="0" i="0" u="none" strike="noStrike" kern="1200" cap="none" spc="0" normalizeH="0" baseline="0" noProof="0" dirty="0">
              <a:ln>
                <a:noFill/>
              </a:ln>
              <a:solidFill>
                <a:schemeClr val="accent3">
                  <a:shade val="75000"/>
                </a:schemeClr>
              </a:solidFill>
              <a:effectLst/>
              <a:uLnTx/>
              <a:uFillTx/>
              <a:latin typeface="+mj-lt"/>
              <a:ea typeface="+mj-ea"/>
              <a:cs typeface="+mj-cs"/>
            </a:endParaRPr>
          </a:p>
        </p:txBody>
      </p:sp>
      <p:sp>
        <p:nvSpPr>
          <p:cNvPr id="15" name="Tytuł 1">
            <a:hlinkClick r:id="rId12" action="ppaction://hlinksldjump"/>
          </p:cNvPr>
          <p:cNvSpPr txBox="1">
            <a:spLocks/>
          </p:cNvSpPr>
          <p:nvPr/>
        </p:nvSpPr>
        <p:spPr>
          <a:xfrm>
            <a:off x="150324" y="5121740"/>
            <a:ext cx="4286280" cy="402092"/>
          </a:xfrm>
          <a:prstGeom prst="rect">
            <a:avLst/>
          </a:prstGeom>
        </p:spPr>
        <p:txBody>
          <a:bodyPr vert="horz" anchor="b">
            <a:noAutofit/>
          </a:bodyPr>
          <a:lstStyle/>
          <a:p>
            <a:pPr lvl="0">
              <a:spcBef>
                <a:spcPct val="0"/>
              </a:spcBef>
            </a:pPr>
            <a:r>
              <a:rPr lang="pl-PL" sz="2300" dirty="0" smtClean="0">
                <a:solidFill>
                  <a:schemeClr val="accent6"/>
                </a:solidFill>
                <a:latin typeface="+mj-lt"/>
                <a:ea typeface="+mj-ea"/>
                <a:cs typeface="+mj-cs"/>
              </a:rPr>
              <a:t>10</a:t>
            </a:r>
            <a:r>
              <a:rPr kumimoji="0" lang="pl-PL" sz="2300" b="0" i="0" u="none" strike="noStrike" kern="1200" cap="none" spc="0" normalizeH="0" baseline="0" noProof="0" dirty="0" smtClean="0">
                <a:ln>
                  <a:noFill/>
                </a:ln>
                <a:solidFill>
                  <a:schemeClr val="accent6"/>
                </a:solidFill>
                <a:effectLst/>
                <a:uLnTx/>
                <a:uFillTx/>
                <a:latin typeface="+mj-lt"/>
                <a:ea typeface="+mj-ea"/>
                <a:cs typeface="+mj-cs"/>
              </a:rPr>
              <a:t>. </a:t>
            </a:r>
            <a:r>
              <a:rPr lang="pl-PL" sz="2400" dirty="0" smtClean="0">
                <a:solidFill>
                  <a:schemeClr val="accent6"/>
                </a:solidFill>
              </a:rPr>
              <a:t>Microsoft Windows NT 4.0</a:t>
            </a:r>
            <a:endParaRPr kumimoji="0" lang="pl-PL" sz="2300" b="0" i="0" u="none" strike="noStrike" kern="1200" cap="none" spc="0" normalizeH="0" baseline="0" noProof="0" dirty="0">
              <a:ln>
                <a:noFill/>
              </a:ln>
              <a:solidFill>
                <a:schemeClr val="accent3">
                  <a:shade val="75000"/>
                </a:schemeClr>
              </a:solidFill>
              <a:effectLst/>
              <a:uLnTx/>
              <a:uFillTx/>
              <a:latin typeface="+mj-lt"/>
              <a:ea typeface="+mj-ea"/>
              <a:cs typeface="+mj-cs"/>
            </a:endParaRPr>
          </a:p>
        </p:txBody>
      </p:sp>
      <p:sp>
        <p:nvSpPr>
          <p:cNvPr id="16" name="Tytuł 1">
            <a:hlinkClick r:id="rId13" action="ppaction://hlinksldjump"/>
          </p:cNvPr>
          <p:cNvSpPr txBox="1">
            <a:spLocks/>
          </p:cNvSpPr>
          <p:nvPr/>
        </p:nvSpPr>
        <p:spPr>
          <a:xfrm>
            <a:off x="198632" y="5468044"/>
            <a:ext cx="4286280" cy="402092"/>
          </a:xfrm>
          <a:prstGeom prst="rect">
            <a:avLst/>
          </a:prstGeom>
        </p:spPr>
        <p:txBody>
          <a:bodyPr vert="horz" anchor="b">
            <a:noAutofit/>
          </a:bodyPr>
          <a:lstStyle/>
          <a:p>
            <a:pPr lvl="0">
              <a:spcBef>
                <a:spcPct val="0"/>
              </a:spcBef>
            </a:pPr>
            <a:r>
              <a:rPr lang="pl-PL" sz="2300" dirty="0" smtClean="0">
                <a:solidFill>
                  <a:schemeClr val="accent6"/>
                </a:solidFill>
                <a:ea typeface="+mj-ea"/>
                <a:cs typeface="+mj-cs"/>
              </a:rPr>
              <a:t>11</a:t>
            </a:r>
            <a:r>
              <a:rPr kumimoji="0" lang="pl-PL" sz="2300" b="0" i="0" u="none" strike="noStrike" kern="1200" cap="none" spc="0" normalizeH="0" baseline="0" noProof="0" dirty="0" smtClean="0">
                <a:ln>
                  <a:noFill/>
                </a:ln>
                <a:solidFill>
                  <a:schemeClr val="accent6"/>
                </a:solidFill>
                <a:effectLst/>
                <a:uLnTx/>
                <a:uFillTx/>
                <a:ea typeface="+mj-ea"/>
                <a:cs typeface="+mj-cs"/>
              </a:rPr>
              <a:t>. </a:t>
            </a:r>
            <a:r>
              <a:rPr lang="pl-PL" sz="2300" dirty="0" smtClean="0">
                <a:solidFill>
                  <a:schemeClr val="accent6"/>
                </a:solidFill>
              </a:rPr>
              <a:t>Microsoft Windows 98</a:t>
            </a:r>
            <a:endParaRPr kumimoji="0" lang="pl-PL" sz="2300" b="0" i="0" u="none" strike="noStrike" kern="1200" cap="none" spc="0" normalizeH="0" baseline="0" noProof="0" dirty="0">
              <a:ln>
                <a:noFill/>
              </a:ln>
              <a:solidFill>
                <a:schemeClr val="accent3">
                  <a:shade val="75000"/>
                </a:schemeClr>
              </a:solidFill>
              <a:effectLst/>
              <a:uLnTx/>
              <a:uFillTx/>
              <a:ea typeface="+mj-ea"/>
              <a:cs typeface="+mj-cs"/>
            </a:endParaRPr>
          </a:p>
        </p:txBody>
      </p:sp>
      <p:sp>
        <p:nvSpPr>
          <p:cNvPr id="17" name="Tytuł 1">
            <a:hlinkClick r:id="rId14" action="ppaction://hlinksldjump"/>
          </p:cNvPr>
          <p:cNvSpPr txBox="1">
            <a:spLocks/>
          </p:cNvSpPr>
          <p:nvPr/>
        </p:nvSpPr>
        <p:spPr>
          <a:xfrm>
            <a:off x="170738" y="5797340"/>
            <a:ext cx="4286280" cy="402092"/>
          </a:xfrm>
          <a:prstGeom prst="rect">
            <a:avLst/>
          </a:prstGeom>
        </p:spPr>
        <p:txBody>
          <a:bodyPr vert="horz" anchor="b">
            <a:noAutofit/>
          </a:bodyPr>
          <a:lstStyle/>
          <a:p>
            <a:pPr lvl="0">
              <a:spcBef>
                <a:spcPct val="0"/>
              </a:spcBef>
            </a:pPr>
            <a:r>
              <a:rPr lang="pl-PL" sz="2300" dirty="0" smtClean="0">
                <a:solidFill>
                  <a:schemeClr val="accent6"/>
                </a:solidFill>
                <a:ea typeface="+mj-ea"/>
                <a:cs typeface="+mj-cs"/>
              </a:rPr>
              <a:t>12</a:t>
            </a:r>
            <a:r>
              <a:rPr kumimoji="0" lang="pl-PL" sz="2300" b="0" i="0" u="none" strike="noStrike" kern="1200" cap="none" spc="0" normalizeH="0" baseline="0" noProof="0" dirty="0" smtClean="0">
                <a:ln>
                  <a:noFill/>
                </a:ln>
                <a:solidFill>
                  <a:schemeClr val="accent6"/>
                </a:solidFill>
                <a:effectLst/>
                <a:uLnTx/>
                <a:uFillTx/>
                <a:ea typeface="+mj-ea"/>
                <a:cs typeface="+mj-cs"/>
              </a:rPr>
              <a:t>. </a:t>
            </a:r>
            <a:r>
              <a:rPr lang="pl-PL" sz="2300" dirty="0" smtClean="0">
                <a:solidFill>
                  <a:schemeClr val="accent6"/>
                </a:solidFill>
              </a:rPr>
              <a:t>Microsoft Windows 2000</a:t>
            </a:r>
            <a:endParaRPr kumimoji="0" lang="pl-PL" sz="2300" b="0" i="0" u="none" strike="noStrike" kern="1200" cap="none" spc="0" normalizeH="0" baseline="0" noProof="0" dirty="0">
              <a:ln>
                <a:noFill/>
              </a:ln>
              <a:solidFill>
                <a:schemeClr val="accent3">
                  <a:shade val="75000"/>
                </a:schemeClr>
              </a:solidFill>
              <a:effectLst/>
              <a:uLnTx/>
              <a:uFillTx/>
              <a:ea typeface="+mj-ea"/>
              <a:cs typeface="+mj-cs"/>
            </a:endParaRPr>
          </a:p>
        </p:txBody>
      </p:sp>
      <p:sp>
        <p:nvSpPr>
          <p:cNvPr id="19" name="Tytuł 1">
            <a:hlinkClick r:id="rId15" action="ppaction://hlinksldjump"/>
          </p:cNvPr>
          <p:cNvSpPr txBox="1">
            <a:spLocks/>
          </p:cNvSpPr>
          <p:nvPr/>
        </p:nvSpPr>
        <p:spPr>
          <a:xfrm>
            <a:off x="4857752" y="1800886"/>
            <a:ext cx="4143372" cy="402092"/>
          </a:xfrm>
          <a:prstGeom prst="rect">
            <a:avLst/>
          </a:prstGeom>
        </p:spPr>
        <p:txBody>
          <a:bodyPr vert="horz" anchor="b">
            <a:noAutofit/>
          </a:bodyPr>
          <a:lstStyle/>
          <a:p>
            <a:pPr lvl="0">
              <a:spcBef>
                <a:spcPct val="0"/>
              </a:spcBef>
            </a:pPr>
            <a:r>
              <a:rPr lang="pl-PL" sz="2300" dirty="0" smtClean="0">
                <a:solidFill>
                  <a:schemeClr val="accent6"/>
                </a:solidFill>
                <a:ea typeface="+mj-ea"/>
                <a:cs typeface="+mj-cs"/>
              </a:rPr>
              <a:t>14</a:t>
            </a:r>
            <a:r>
              <a:rPr kumimoji="0" lang="pl-PL" sz="2300" b="0" i="0" u="none" strike="noStrike" kern="1200" cap="none" spc="0" normalizeH="0" baseline="0" noProof="0" dirty="0" smtClean="0">
                <a:ln>
                  <a:noFill/>
                </a:ln>
                <a:solidFill>
                  <a:schemeClr val="accent6"/>
                </a:solidFill>
                <a:effectLst/>
                <a:uLnTx/>
                <a:uFillTx/>
                <a:ea typeface="+mj-ea"/>
                <a:cs typeface="+mj-cs"/>
              </a:rPr>
              <a:t>. </a:t>
            </a:r>
            <a:r>
              <a:rPr lang="pl-PL" sz="2300" dirty="0" smtClean="0">
                <a:solidFill>
                  <a:schemeClr val="accent6"/>
                </a:solidFill>
              </a:rPr>
              <a:t>Microsoft Windows Me</a:t>
            </a:r>
            <a:endParaRPr kumimoji="0" lang="pl-PL" sz="2300" b="0" i="0" u="none" strike="noStrike" kern="1200" cap="none" spc="0" normalizeH="0" baseline="0" noProof="0" dirty="0">
              <a:ln>
                <a:noFill/>
              </a:ln>
              <a:solidFill>
                <a:schemeClr val="accent3">
                  <a:shade val="75000"/>
                </a:schemeClr>
              </a:solidFill>
              <a:effectLst/>
              <a:uLnTx/>
              <a:uFillTx/>
              <a:ea typeface="+mj-ea"/>
              <a:cs typeface="+mj-cs"/>
            </a:endParaRPr>
          </a:p>
        </p:txBody>
      </p:sp>
      <p:sp>
        <p:nvSpPr>
          <p:cNvPr id="20" name="Tytuł 1">
            <a:hlinkClick r:id="rId16" action="ppaction://hlinksldjump"/>
          </p:cNvPr>
          <p:cNvSpPr txBox="1">
            <a:spLocks/>
          </p:cNvSpPr>
          <p:nvPr/>
        </p:nvSpPr>
        <p:spPr>
          <a:xfrm>
            <a:off x="4869996" y="2147190"/>
            <a:ext cx="4143372" cy="402092"/>
          </a:xfrm>
          <a:prstGeom prst="rect">
            <a:avLst/>
          </a:prstGeom>
        </p:spPr>
        <p:txBody>
          <a:bodyPr vert="horz" anchor="b">
            <a:noAutofit/>
          </a:bodyPr>
          <a:lstStyle/>
          <a:p>
            <a:pPr lvl="0">
              <a:spcBef>
                <a:spcPct val="0"/>
              </a:spcBef>
            </a:pPr>
            <a:r>
              <a:rPr kumimoji="0" lang="pl-PL" sz="2300" b="0" i="0" u="none" strike="noStrike" kern="1200" cap="none" spc="0" normalizeH="0" baseline="0" noProof="0" dirty="0" smtClean="0">
                <a:ln>
                  <a:noFill/>
                </a:ln>
                <a:solidFill>
                  <a:schemeClr val="accent6"/>
                </a:solidFill>
                <a:effectLst/>
                <a:uLnTx/>
                <a:uFillTx/>
                <a:ea typeface="+mj-ea"/>
                <a:cs typeface="+mj-cs"/>
              </a:rPr>
              <a:t>15. </a:t>
            </a:r>
            <a:r>
              <a:rPr lang="pl-PL" sz="2300" dirty="0" smtClean="0">
                <a:solidFill>
                  <a:schemeClr val="accent6"/>
                </a:solidFill>
              </a:rPr>
              <a:t>Microsoft Windows XP</a:t>
            </a:r>
            <a:endParaRPr kumimoji="0" lang="pl-PL" sz="2300" b="0" i="0" u="none" strike="noStrike" kern="1200" cap="none" spc="0" normalizeH="0" baseline="0" noProof="0" dirty="0">
              <a:ln>
                <a:noFill/>
              </a:ln>
              <a:solidFill>
                <a:schemeClr val="accent3">
                  <a:shade val="75000"/>
                </a:schemeClr>
              </a:solidFill>
              <a:effectLst/>
              <a:uLnTx/>
              <a:uFillTx/>
              <a:ea typeface="+mj-ea"/>
              <a:cs typeface="+mj-cs"/>
            </a:endParaRPr>
          </a:p>
        </p:txBody>
      </p:sp>
      <p:sp>
        <p:nvSpPr>
          <p:cNvPr id="21" name="Tytuł 1">
            <a:hlinkClick r:id="rId17" action="ppaction://hlinksldjump"/>
          </p:cNvPr>
          <p:cNvSpPr txBox="1">
            <a:spLocks/>
          </p:cNvSpPr>
          <p:nvPr/>
        </p:nvSpPr>
        <p:spPr>
          <a:xfrm>
            <a:off x="4857752" y="2481250"/>
            <a:ext cx="4286248" cy="402092"/>
          </a:xfrm>
          <a:prstGeom prst="rect">
            <a:avLst/>
          </a:prstGeom>
        </p:spPr>
        <p:txBody>
          <a:bodyPr vert="horz" anchor="b">
            <a:noAutofit/>
          </a:bodyPr>
          <a:lstStyle/>
          <a:p>
            <a:pPr lvl="0">
              <a:spcBef>
                <a:spcPct val="0"/>
              </a:spcBef>
            </a:pPr>
            <a:r>
              <a:rPr lang="pl-PL" sz="2300" dirty="0" smtClean="0">
                <a:solidFill>
                  <a:schemeClr val="accent6"/>
                </a:solidFill>
                <a:ea typeface="+mj-ea"/>
                <a:cs typeface="+mj-cs"/>
              </a:rPr>
              <a:t>16</a:t>
            </a:r>
            <a:r>
              <a:rPr kumimoji="0" lang="pl-PL" sz="2300" b="0" i="0" u="none" strike="noStrike" kern="1200" cap="none" spc="0" normalizeH="0" baseline="0" noProof="0" dirty="0" smtClean="0">
                <a:ln>
                  <a:noFill/>
                </a:ln>
                <a:solidFill>
                  <a:schemeClr val="accent6"/>
                </a:solidFill>
                <a:effectLst/>
                <a:uLnTx/>
                <a:uFillTx/>
                <a:ea typeface="+mj-ea"/>
                <a:cs typeface="+mj-cs"/>
              </a:rPr>
              <a:t>. </a:t>
            </a:r>
            <a:r>
              <a:rPr lang="pl-PL" sz="2300" dirty="0" smtClean="0">
                <a:solidFill>
                  <a:schemeClr val="accent6"/>
                </a:solidFill>
              </a:rPr>
              <a:t>Microsoft Windows Vista</a:t>
            </a:r>
            <a:endParaRPr kumimoji="0" lang="pl-PL" sz="2300" b="0" i="0" u="none" strike="noStrike" kern="1200" cap="none" spc="0" normalizeH="0" baseline="0" noProof="0" dirty="0">
              <a:ln>
                <a:noFill/>
              </a:ln>
              <a:solidFill>
                <a:schemeClr val="accent3">
                  <a:shade val="75000"/>
                </a:schemeClr>
              </a:solidFill>
              <a:effectLst/>
              <a:uLnTx/>
              <a:uFillTx/>
              <a:ea typeface="+mj-ea"/>
              <a:cs typeface="+mj-cs"/>
            </a:endParaRPr>
          </a:p>
        </p:txBody>
      </p:sp>
      <p:sp>
        <p:nvSpPr>
          <p:cNvPr id="22" name="Tytuł 1">
            <a:hlinkClick r:id="rId18" action="ppaction://hlinksldjump"/>
          </p:cNvPr>
          <p:cNvSpPr txBox="1">
            <a:spLocks/>
          </p:cNvSpPr>
          <p:nvPr/>
        </p:nvSpPr>
        <p:spPr>
          <a:xfrm>
            <a:off x="4857752" y="2850684"/>
            <a:ext cx="4143372" cy="402092"/>
          </a:xfrm>
          <a:prstGeom prst="rect">
            <a:avLst/>
          </a:prstGeom>
        </p:spPr>
        <p:txBody>
          <a:bodyPr vert="horz" anchor="b">
            <a:noAutofit/>
          </a:bodyPr>
          <a:lstStyle/>
          <a:p>
            <a:pPr lvl="0">
              <a:spcBef>
                <a:spcPct val="0"/>
              </a:spcBef>
            </a:pPr>
            <a:r>
              <a:rPr lang="pl-PL" sz="2300" dirty="0" smtClean="0">
                <a:solidFill>
                  <a:schemeClr val="accent6"/>
                </a:solidFill>
                <a:ea typeface="+mj-ea"/>
                <a:cs typeface="+mj-cs"/>
              </a:rPr>
              <a:t>17</a:t>
            </a:r>
            <a:r>
              <a:rPr kumimoji="0" lang="pl-PL" sz="2300" b="0" i="0" u="none" strike="noStrike" kern="1200" cap="none" spc="0" normalizeH="0" baseline="0" noProof="0" dirty="0" smtClean="0">
                <a:ln>
                  <a:noFill/>
                </a:ln>
                <a:solidFill>
                  <a:schemeClr val="accent6"/>
                </a:solidFill>
                <a:effectLst/>
                <a:uLnTx/>
                <a:uFillTx/>
                <a:ea typeface="+mj-ea"/>
                <a:cs typeface="+mj-cs"/>
              </a:rPr>
              <a:t>. </a:t>
            </a:r>
            <a:r>
              <a:rPr lang="pl-PL" sz="2300" dirty="0" smtClean="0">
                <a:solidFill>
                  <a:schemeClr val="accent6"/>
                </a:solidFill>
              </a:rPr>
              <a:t>Microsoft Windows 7</a:t>
            </a:r>
            <a:endParaRPr kumimoji="0" lang="pl-PL" sz="2300" b="0" i="0" u="none" strike="noStrike" kern="1200" cap="none" spc="0" normalizeH="0" baseline="0" noProof="0" dirty="0">
              <a:ln>
                <a:noFill/>
              </a:ln>
              <a:solidFill>
                <a:schemeClr val="accent3">
                  <a:shade val="75000"/>
                </a:schemeClr>
              </a:solidFill>
              <a:effectLst/>
              <a:uLnTx/>
              <a:uFillTx/>
              <a:ea typeface="+mj-ea"/>
              <a:cs typeface="+mj-cs"/>
            </a:endParaRPr>
          </a:p>
        </p:txBody>
      </p:sp>
    </p:spTree>
  </p:cSld>
  <p:clrMapOvr>
    <a:masterClrMapping/>
  </p:clrMapOvr>
  <p:transition>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3600" dirty="0" smtClean="0">
                <a:solidFill>
                  <a:schemeClr val="accent6"/>
                </a:solidFill>
              </a:rPr>
              <a:t>Microsoft Windows</a:t>
            </a:r>
            <a:endParaRPr lang="pl-PL" sz="3600" dirty="0"/>
          </a:p>
        </p:txBody>
      </p:sp>
      <p:sp>
        <p:nvSpPr>
          <p:cNvPr id="3" name="Symbol zastępczy zawartości 2"/>
          <p:cNvSpPr>
            <a:spLocks noGrp="1"/>
          </p:cNvSpPr>
          <p:nvPr>
            <p:ph sz="quarter" idx="1"/>
          </p:nvPr>
        </p:nvSpPr>
        <p:spPr>
          <a:xfrm>
            <a:off x="285720" y="1714488"/>
            <a:ext cx="8503920" cy="4572000"/>
          </a:xfrm>
        </p:spPr>
        <p:txBody>
          <a:bodyPr>
            <a:normAutofit/>
          </a:bodyPr>
          <a:lstStyle/>
          <a:p>
            <a:pPr>
              <a:buNone/>
            </a:pPr>
            <a:r>
              <a:rPr lang="pl-PL" sz="2200" dirty="0" smtClean="0"/>
              <a:t>Jest to rodzina kilku systemów operacyjnych wyprodukowanych przez firmę Microsoft. Systemy rodziny </a:t>
            </a:r>
            <a:r>
              <a:rPr lang="pl-PL" sz="2200" i="1" dirty="0" smtClean="0"/>
              <a:t>Windows</a:t>
            </a:r>
            <a:r>
              <a:rPr lang="pl-PL" sz="2200" dirty="0" smtClean="0"/>
              <a:t> działają na serwerach, systemach wbudowanych oraz na komputerach osobistych, z którymi są najczęściej kojarzone.</a:t>
            </a:r>
          </a:p>
          <a:p>
            <a:pPr>
              <a:buNone/>
            </a:pPr>
            <a:r>
              <a:rPr lang="pl-PL" sz="2200" dirty="0" smtClean="0"/>
              <a:t>Prezentację pierwszego graficznego środowiska pracy z rodziny </a:t>
            </a:r>
            <a:r>
              <a:rPr lang="pl-PL" sz="2200" i="1" dirty="0" smtClean="0"/>
              <a:t>Windows</a:t>
            </a:r>
            <a:r>
              <a:rPr lang="pl-PL" sz="2200" dirty="0" smtClean="0"/>
              <a:t> firmy Microsoft przeprowadzono w listopadzie 1985. Wówczas była to graficzna nakładka na system operacyjny MS-DOS, powstała w odpowiedzi na rosnącą popularność graficznych interfejsów użytkownika, takich jakie prezentowały na przykład komputery Macintosh. Nakładka, a później system operacyjny </a:t>
            </a:r>
            <a:r>
              <a:rPr lang="pl-PL" sz="2200" i="1" dirty="0" smtClean="0"/>
              <a:t>Windows</a:t>
            </a:r>
            <a:r>
              <a:rPr lang="pl-PL" sz="2200" dirty="0" smtClean="0"/>
              <a:t> po pewnym czasie zdominowała światowy rynek komputerów osobistych.</a:t>
            </a:r>
          </a:p>
          <a:p>
            <a:endParaRPr lang="pl-PL" dirty="0"/>
          </a:p>
        </p:txBody>
      </p:sp>
      <p:pic>
        <p:nvPicPr>
          <p:cNvPr id="4" name="Obraz 3" descr="WindowsLogo_256x256.png"/>
          <p:cNvPicPr>
            <a:picLocks noChangeAspect="1"/>
          </p:cNvPicPr>
          <p:nvPr/>
        </p:nvPicPr>
        <p:blipFill>
          <a:blip r:embed="rId2" cstate="print"/>
          <a:stretch>
            <a:fillRect/>
          </a:stretch>
        </p:blipFill>
        <p:spPr>
          <a:xfrm>
            <a:off x="4275362" y="1000108"/>
            <a:ext cx="571504" cy="571504"/>
          </a:xfrm>
          <a:prstGeom prst="rect">
            <a:avLst/>
          </a:prstGeom>
        </p:spPr>
      </p:pic>
      <p:pic>
        <p:nvPicPr>
          <p:cNvPr id="5" name="Obraz 4" descr="spistresci.png">
            <a:hlinkClick r:id="rId3" action="ppaction://hlinksldjump"/>
          </p:cNvPr>
          <p:cNvPicPr>
            <a:picLocks noChangeAspect="1"/>
          </p:cNvPicPr>
          <p:nvPr/>
        </p:nvPicPr>
        <p:blipFill>
          <a:blip r:embed="rId4"/>
          <a:stretch>
            <a:fillRect/>
          </a:stretch>
        </p:blipFill>
        <p:spPr>
          <a:xfrm>
            <a:off x="7429520" y="5857892"/>
            <a:ext cx="1487301" cy="749746"/>
          </a:xfrm>
          <a:prstGeom prst="rect">
            <a:avLst/>
          </a:prstGeom>
        </p:spPr>
      </p:pic>
    </p:spTree>
  </p:cSld>
  <p:clrMapOvr>
    <a:masterClrMapping/>
  </p:clrMapOvr>
  <p:transition>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3600" dirty="0" smtClean="0">
                <a:solidFill>
                  <a:schemeClr val="accent6"/>
                </a:solidFill>
              </a:rPr>
              <a:t>Windows 1.x</a:t>
            </a:r>
            <a:endParaRPr lang="pl-PL" sz="3600" dirty="0"/>
          </a:p>
        </p:txBody>
      </p:sp>
      <p:sp>
        <p:nvSpPr>
          <p:cNvPr id="3" name="Symbol zastępczy zawartości 2"/>
          <p:cNvSpPr>
            <a:spLocks noGrp="1"/>
          </p:cNvSpPr>
          <p:nvPr>
            <p:ph sz="quarter" idx="1"/>
          </p:nvPr>
        </p:nvSpPr>
        <p:spPr>
          <a:xfrm>
            <a:off x="357158" y="1785926"/>
            <a:ext cx="8503920" cy="4572000"/>
          </a:xfrm>
        </p:spPr>
        <p:txBody>
          <a:bodyPr>
            <a:normAutofit fontScale="70000" lnSpcReduction="20000"/>
          </a:bodyPr>
          <a:lstStyle/>
          <a:p>
            <a:r>
              <a:rPr lang="pl-PL" sz="2200" b="1" dirty="0" smtClean="0"/>
              <a:t>Windows 1.x</a:t>
            </a:r>
            <a:r>
              <a:rPr lang="pl-PL" sz="2200" dirty="0" smtClean="0"/>
              <a:t> to część rodziny graficznych interfejsów użytkownika (GUI) firmy Microsoft.</a:t>
            </a:r>
            <a:br>
              <a:rPr lang="pl-PL" sz="2200" dirty="0" smtClean="0"/>
            </a:br>
            <a:r>
              <a:rPr lang="pl-PL" sz="2200" dirty="0" smtClean="0"/>
              <a:t>Windows 1.0 to 16-bitowe graficzne środowisko operacyjne, które do sprzedaży trafiło 20 listopada 1985, choć jego nadejście ogłoszono w miesięczniku „Byte” już w listopadzie 1982. Było ono pierwszą próbą wprowadzenia na rynek środowiska operacyjnego opartego na wielozadaniowym graficznym interfejsie użytkownika dla platformy PC. </a:t>
            </a:r>
          </a:p>
          <a:p>
            <a:r>
              <a:rPr lang="pl-PL" sz="2200" dirty="0" smtClean="0"/>
              <a:t>Pierwsza edycja Windows, która trafiła do sprzedaży nosiła naprawdę numer 1.01. Po świecie informatyki krążyły pogłoski, że natychmiast po pojawieniu się wersji 1.0 odkryto poważny błąd dotyczący obsługi klawiatury przez środowisko. Pogłoska ta jednak została dość konsekwentnie obalona przez kilka wiarygodnych źródeł i czynionych przez nie komentarzy w odniesieniu do historii wydania Windows 1.0.</a:t>
            </a:r>
          </a:p>
          <a:p>
            <a:r>
              <a:rPr lang="pl-PL" sz="2200" dirty="0" smtClean="0"/>
              <a:t>Wersja 1.02, która zadebiutowała na rynku w maju 1986, była edycją międzynarodową, dostępną w kilku językach europejskich.</a:t>
            </a:r>
          </a:p>
          <a:p>
            <a:r>
              <a:rPr lang="pl-PL" sz="2200" dirty="0" smtClean="0"/>
              <a:t>Wersja 1.03, datowana na sierpień 1986, była wersja wyłącznie amerykańską, która wyposażona była w dodatki, stawiające ją na równi z edycją międzynarodową. Wprowadzono do niej sterowniki do klawiatur europejskich oraz dodatkowe sterowniki drukarek i monitorów.</a:t>
            </a:r>
          </a:p>
          <a:p>
            <a:r>
              <a:rPr lang="pl-PL" sz="2200" dirty="0" smtClean="0"/>
              <a:t>Wersja 1.04, która pojawiła się w kwietniu 1987, udostępniała możliwość korzystania z nowych kart graficznych standardu VGA opracowanych przez IBM dla komputerów PS/2. W tym samym czasie firmy Microsoft i IBM ogłosiły rozpoczęcie wspólnych prac nad systemem operacyjnym OS/2 oraz rozwiązaniem graficznego interfejsu użytkownika pod nazwą </a:t>
            </a:r>
            <a:r>
              <a:rPr lang="pl-PL" sz="2200" i="1" dirty="0" err="1" smtClean="0"/>
              <a:t>Presentation</a:t>
            </a:r>
            <a:r>
              <a:rPr lang="pl-PL" sz="2200" i="1" dirty="0" smtClean="0"/>
              <a:t> Manager</a:t>
            </a:r>
            <a:r>
              <a:rPr lang="pl-PL" sz="2200" dirty="0" smtClean="0"/>
              <a:t>. Proponowane przez obydwie firmy rozwiązanie miało być następcą zarówno MS-DOSu jak i Windows.</a:t>
            </a:r>
          </a:p>
          <a:p>
            <a:endParaRPr lang="pl-PL" sz="2200" dirty="0"/>
          </a:p>
        </p:txBody>
      </p:sp>
      <p:pic>
        <p:nvPicPr>
          <p:cNvPr id="4" name="Obraz 3" descr="WindowsLogo_256x256.png"/>
          <p:cNvPicPr>
            <a:picLocks noChangeAspect="1"/>
          </p:cNvPicPr>
          <p:nvPr/>
        </p:nvPicPr>
        <p:blipFill>
          <a:blip r:embed="rId2" cstate="print"/>
          <a:stretch>
            <a:fillRect/>
          </a:stretch>
        </p:blipFill>
        <p:spPr>
          <a:xfrm>
            <a:off x="4275362" y="1000108"/>
            <a:ext cx="571504" cy="571504"/>
          </a:xfrm>
          <a:prstGeom prst="rect">
            <a:avLst/>
          </a:prstGeom>
        </p:spPr>
      </p:pic>
      <p:pic>
        <p:nvPicPr>
          <p:cNvPr id="6" name="Obraz 5" descr="spistresci.png">
            <a:hlinkClick r:id="rId3" action="ppaction://hlinksldjump"/>
          </p:cNvPr>
          <p:cNvPicPr>
            <a:picLocks noChangeAspect="1"/>
          </p:cNvPicPr>
          <p:nvPr/>
        </p:nvPicPr>
        <p:blipFill>
          <a:blip r:embed="rId4"/>
          <a:stretch>
            <a:fillRect/>
          </a:stretch>
        </p:blipFill>
        <p:spPr>
          <a:xfrm>
            <a:off x="7429520" y="5857892"/>
            <a:ext cx="1487301" cy="749746"/>
          </a:xfrm>
          <a:prstGeom prst="rect">
            <a:avLst/>
          </a:prstGeom>
        </p:spPr>
      </p:pic>
    </p:spTree>
  </p:cSld>
  <p:clrMapOvr>
    <a:masterClrMapping/>
  </p:clrMapOvr>
  <p:transition>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z="3600" dirty="0" smtClean="0">
                <a:solidFill>
                  <a:schemeClr val="accent6"/>
                </a:solidFill>
              </a:rPr>
              <a:t>Windows 1.x</a:t>
            </a:r>
            <a:endParaRPr lang="pl-PL" dirty="0"/>
          </a:p>
        </p:txBody>
      </p:sp>
      <p:pic>
        <p:nvPicPr>
          <p:cNvPr id="5" name="Symbol zastępczy zawartości 4" descr="w101logo.gif"/>
          <p:cNvPicPr>
            <a:picLocks noGrp="1" noChangeAspect="1"/>
          </p:cNvPicPr>
          <p:nvPr>
            <p:ph sz="quarter" idx="1"/>
          </p:nvPr>
        </p:nvPicPr>
        <p:blipFill>
          <a:blip r:embed="rId2"/>
          <a:stretch>
            <a:fillRect/>
          </a:stretch>
        </p:blipFill>
        <p:spPr>
          <a:xfrm>
            <a:off x="4500562" y="2714620"/>
            <a:ext cx="4100542" cy="25628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Obraz 3" descr="WindowsLogo_256x256.png"/>
          <p:cNvPicPr>
            <a:picLocks noChangeAspect="1"/>
          </p:cNvPicPr>
          <p:nvPr/>
        </p:nvPicPr>
        <p:blipFill>
          <a:blip r:embed="rId3" cstate="print"/>
          <a:stretch>
            <a:fillRect/>
          </a:stretch>
        </p:blipFill>
        <p:spPr>
          <a:xfrm>
            <a:off x="4275362" y="1000108"/>
            <a:ext cx="571504" cy="571504"/>
          </a:xfrm>
          <a:prstGeom prst="rect">
            <a:avLst/>
          </a:prstGeom>
        </p:spPr>
      </p:pic>
      <p:pic>
        <p:nvPicPr>
          <p:cNvPr id="6" name="Obraz 5" descr="w101executive.gif"/>
          <p:cNvPicPr>
            <a:picLocks noChangeAspect="1"/>
          </p:cNvPicPr>
          <p:nvPr/>
        </p:nvPicPr>
        <p:blipFill>
          <a:blip r:embed="rId4"/>
          <a:stretch>
            <a:fillRect/>
          </a:stretch>
        </p:blipFill>
        <p:spPr>
          <a:xfrm>
            <a:off x="571472" y="1500174"/>
            <a:ext cx="3643338" cy="245111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Obraz 7" descr="w101write.gif"/>
          <p:cNvPicPr>
            <a:picLocks noChangeAspect="1"/>
          </p:cNvPicPr>
          <p:nvPr/>
        </p:nvPicPr>
        <p:blipFill>
          <a:blip r:embed="rId5"/>
          <a:stretch>
            <a:fillRect/>
          </a:stretch>
        </p:blipFill>
        <p:spPr>
          <a:xfrm>
            <a:off x="642910" y="4214818"/>
            <a:ext cx="3500462" cy="23093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Obraz 8" descr="spistresci.png">
            <a:hlinkClick r:id="rId6" action="ppaction://hlinksldjump"/>
          </p:cNvPr>
          <p:cNvPicPr>
            <a:picLocks noChangeAspect="1"/>
          </p:cNvPicPr>
          <p:nvPr/>
        </p:nvPicPr>
        <p:blipFill>
          <a:blip r:embed="rId7"/>
          <a:stretch>
            <a:fillRect/>
          </a:stretch>
        </p:blipFill>
        <p:spPr>
          <a:xfrm>
            <a:off x="7429520" y="5857892"/>
            <a:ext cx="1487301" cy="749746"/>
          </a:xfrm>
          <a:prstGeom prst="rect">
            <a:avLst/>
          </a:prstGeom>
        </p:spPr>
      </p:pic>
    </p:spTree>
  </p:cSld>
  <p:clrMapOvr>
    <a:masterClrMapping/>
  </p:clrMapOvr>
  <p:transition>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z="3600" dirty="0" smtClean="0">
                <a:solidFill>
                  <a:schemeClr val="accent6"/>
                </a:solidFill>
              </a:rPr>
              <a:t>Windows 1.x</a:t>
            </a:r>
            <a:endParaRPr lang="pl-PL" dirty="0"/>
          </a:p>
        </p:txBody>
      </p:sp>
      <p:pic>
        <p:nvPicPr>
          <p:cNvPr id="4" name="Symbol zastępczy zawartości 3" descr="w101resize.gif"/>
          <p:cNvPicPr>
            <a:picLocks noGrp="1" noChangeAspect="1"/>
          </p:cNvPicPr>
          <p:nvPr>
            <p:ph sz="quarter" idx="1"/>
          </p:nvPr>
        </p:nvPicPr>
        <p:blipFill>
          <a:blip r:embed="rId2"/>
          <a:stretch>
            <a:fillRect/>
          </a:stretch>
        </p:blipFill>
        <p:spPr>
          <a:xfrm>
            <a:off x="285720" y="1571612"/>
            <a:ext cx="3963988" cy="253840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Obraz 5" descr="w101paint.gif"/>
          <p:cNvPicPr>
            <a:picLocks noChangeAspect="1"/>
          </p:cNvPicPr>
          <p:nvPr/>
        </p:nvPicPr>
        <p:blipFill>
          <a:blip r:embed="rId3"/>
          <a:stretch>
            <a:fillRect/>
          </a:stretch>
        </p:blipFill>
        <p:spPr>
          <a:xfrm>
            <a:off x="4929190" y="1571612"/>
            <a:ext cx="3929090" cy="252998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Obraz 6" descr="w101exit.gif"/>
          <p:cNvPicPr>
            <a:picLocks noChangeAspect="1"/>
          </p:cNvPicPr>
          <p:nvPr/>
        </p:nvPicPr>
        <p:blipFill>
          <a:blip r:embed="rId4"/>
          <a:stretch>
            <a:fillRect/>
          </a:stretch>
        </p:blipFill>
        <p:spPr>
          <a:xfrm>
            <a:off x="2714612" y="4247476"/>
            <a:ext cx="3714776" cy="23744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Obraz 7" descr="WindowsLogo_256x256.png"/>
          <p:cNvPicPr>
            <a:picLocks noChangeAspect="1"/>
          </p:cNvPicPr>
          <p:nvPr/>
        </p:nvPicPr>
        <p:blipFill>
          <a:blip r:embed="rId5" cstate="print"/>
          <a:stretch>
            <a:fillRect/>
          </a:stretch>
        </p:blipFill>
        <p:spPr>
          <a:xfrm>
            <a:off x="4275362" y="1000108"/>
            <a:ext cx="571504" cy="571504"/>
          </a:xfrm>
          <a:prstGeom prst="rect">
            <a:avLst/>
          </a:prstGeom>
        </p:spPr>
      </p:pic>
      <p:pic>
        <p:nvPicPr>
          <p:cNvPr id="10" name="Obraz 9" descr="spistresci.png">
            <a:hlinkClick r:id="rId6" action="ppaction://hlinksldjump"/>
          </p:cNvPr>
          <p:cNvPicPr>
            <a:picLocks noChangeAspect="1"/>
          </p:cNvPicPr>
          <p:nvPr/>
        </p:nvPicPr>
        <p:blipFill>
          <a:blip r:embed="rId7"/>
          <a:stretch>
            <a:fillRect/>
          </a:stretch>
        </p:blipFill>
        <p:spPr>
          <a:xfrm>
            <a:off x="7429520" y="5857892"/>
            <a:ext cx="1487301" cy="749746"/>
          </a:xfrm>
          <a:prstGeom prst="rect">
            <a:avLst/>
          </a:prstGeom>
        </p:spPr>
      </p:pic>
    </p:spTree>
  </p:cSld>
  <p:clrMapOvr>
    <a:masterClrMapping/>
  </p:clrMapOvr>
  <p:transition>
    <p:wedg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z="3600" dirty="0" smtClean="0">
                <a:solidFill>
                  <a:schemeClr val="accent6"/>
                </a:solidFill>
              </a:rPr>
              <a:t>Windows 2.x</a:t>
            </a:r>
            <a:endParaRPr lang="pl-PL" dirty="0"/>
          </a:p>
        </p:txBody>
      </p:sp>
      <p:sp>
        <p:nvSpPr>
          <p:cNvPr id="3" name="Symbol zastępczy zawartości 2"/>
          <p:cNvSpPr>
            <a:spLocks noGrp="1"/>
          </p:cNvSpPr>
          <p:nvPr>
            <p:ph sz="quarter" idx="1"/>
          </p:nvPr>
        </p:nvSpPr>
        <p:spPr>
          <a:xfrm>
            <a:off x="282922" y="1643082"/>
            <a:ext cx="8503920" cy="4572000"/>
          </a:xfrm>
        </p:spPr>
        <p:txBody>
          <a:bodyPr>
            <a:normAutofit lnSpcReduction="10000"/>
          </a:bodyPr>
          <a:lstStyle/>
          <a:p>
            <a:r>
              <a:rPr lang="pl-PL" sz="1800" b="1" dirty="0" smtClean="0"/>
              <a:t>Windows 2.x</a:t>
            </a:r>
            <a:r>
              <a:rPr lang="pl-PL" sz="1800" dirty="0" smtClean="0"/>
              <a:t> to część rodziny graficznych interfejsów użytkownika (GUI) firmy Microsoft, następca edycji Windows 1.0. Według opinii użytkowników, Windows 2.0 wyglądał podobnie do systemu operacyjnego Mac OS, przypominał również bardziej początkowe plany Microsoftu dotyczące wyglądu Windows 1.0.</a:t>
            </a:r>
          </a:p>
          <a:p>
            <a:r>
              <a:rPr lang="pl-PL" sz="1800" dirty="0" smtClean="0"/>
              <a:t>Produkt na rynku pojawił się 1 listopada 1987, pozwalając oknom zachodzić na siebie nawzajem, co było znaczącą zmianą od poprzednika - Windows 1.0 pozwalał oknom wyłącznie na sąsiadujące położenie, co spowodowane było pozwem wytoczonym Microsoftowi przez firmę Apple, choć okna dialogowe i pozycje menu mogły w Windows 1.0 zasłaniać inne okna. Wersja 2.0 wprowadziła również operacje "</a:t>
            </a:r>
            <a:r>
              <a:rPr lang="pl-PL" sz="1800" dirty="0" err="1" smtClean="0"/>
              <a:t>Minimize</a:t>
            </a:r>
            <a:r>
              <a:rPr lang="pl-PL" sz="1800" dirty="0" smtClean="0"/>
              <a:t>" i "</a:t>
            </a:r>
            <a:r>
              <a:rPr lang="pl-PL" sz="1800" dirty="0" err="1" smtClean="0"/>
              <a:t>Maximize</a:t>
            </a:r>
            <a:r>
              <a:rPr lang="pl-PL" sz="1800" dirty="0" smtClean="0"/>
              <a:t>" w odniesieniu do okien, zastępując nazwy "</a:t>
            </a:r>
            <a:r>
              <a:rPr lang="pl-PL" sz="1800" dirty="0" err="1" smtClean="0"/>
              <a:t>Iconize</a:t>
            </a:r>
            <a:r>
              <a:rPr lang="pl-PL" sz="1800" dirty="0" smtClean="0"/>
              <a:t>" i "Zoom" edycji 1.0. Wprowadzono również bardziej skomplikowany mechanizm wywoływania funkcji nakładki kombinacjami klawiszy: jedna z liter polecenia była podkreślana, a komendę można było wywołać naciskając podkreślony znak wraz z klawiszem </a:t>
            </a:r>
            <a:r>
              <a:rPr lang="pl-PL" sz="1800" i="1" dirty="0" smtClean="0"/>
              <a:t>Alt</a:t>
            </a:r>
            <a:r>
              <a:rPr lang="pl-PL" sz="1800" dirty="0" smtClean="0"/>
              <a:t>. Zadania obsługi plików wywoływane były w programie </a:t>
            </a:r>
            <a:r>
              <a:rPr lang="pl-PL" sz="1800" i="1" dirty="0" smtClean="0"/>
              <a:t>MS-DOS </a:t>
            </a:r>
            <a:r>
              <a:rPr lang="pl-PL" sz="1800" i="1" dirty="0" err="1" smtClean="0"/>
              <a:t>Executive</a:t>
            </a:r>
            <a:r>
              <a:rPr lang="pl-PL" sz="1800" dirty="0" smtClean="0"/>
              <a:t>, którego działanie opierało się raczej na listach plików niż na ikonach.</a:t>
            </a:r>
          </a:p>
          <a:p>
            <a:endParaRPr lang="pl-PL" sz="1400" dirty="0"/>
          </a:p>
        </p:txBody>
      </p:sp>
      <p:pic>
        <p:nvPicPr>
          <p:cNvPr id="4" name="Obraz 3" descr="WindowsLogo_256x256.png"/>
          <p:cNvPicPr>
            <a:picLocks noChangeAspect="1"/>
          </p:cNvPicPr>
          <p:nvPr/>
        </p:nvPicPr>
        <p:blipFill>
          <a:blip r:embed="rId2" cstate="print"/>
          <a:stretch>
            <a:fillRect/>
          </a:stretch>
        </p:blipFill>
        <p:spPr>
          <a:xfrm>
            <a:off x="4275362" y="1000108"/>
            <a:ext cx="571504" cy="571504"/>
          </a:xfrm>
          <a:prstGeom prst="rect">
            <a:avLst/>
          </a:prstGeom>
        </p:spPr>
      </p:pic>
      <p:pic>
        <p:nvPicPr>
          <p:cNvPr id="6" name="Obraz 5" descr="spistresci.png">
            <a:hlinkClick r:id="rId3" action="ppaction://hlinksldjump"/>
          </p:cNvPr>
          <p:cNvPicPr>
            <a:picLocks noChangeAspect="1"/>
          </p:cNvPicPr>
          <p:nvPr/>
        </p:nvPicPr>
        <p:blipFill>
          <a:blip r:embed="rId4"/>
          <a:stretch>
            <a:fillRect/>
          </a:stretch>
        </p:blipFill>
        <p:spPr>
          <a:xfrm>
            <a:off x="7429520" y="5857892"/>
            <a:ext cx="1487301" cy="749746"/>
          </a:xfrm>
          <a:prstGeom prst="rect">
            <a:avLst/>
          </a:prstGeom>
        </p:spPr>
      </p:pic>
    </p:spTree>
  </p:cSld>
  <p:clrMapOvr>
    <a:masterClrMapping/>
  </p:clrMapOvr>
  <p:transition>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z="3600" dirty="0" smtClean="0">
                <a:solidFill>
                  <a:schemeClr val="accent6"/>
                </a:solidFill>
              </a:rPr>
              <a:t>Windows 2.x</a:t>
            </a:r>
            <a:endParaRPr lang="pl-PL" dirty="0"/>
          </a:p>
        </p:txBody>
      </p:sp>
      <p:sp>
        <p:nvSpPr>
          <p:cNvPr id="3" name="Symbol zastępczy zawartości 2"/>
          <p:cNvSpPr>
            <a:spLocks noGrp="1"/>
          </p:cNvSpPr>
          <p:nvPr>
            <p:ph sz="quarter" idx="1"/>
          </p:nvPr>
        </p:nvSpPr>
        <p:spPr>
          <a:xfrm>
            <a:off x="282922" y="1643082"/>
            <a:ext cx="8503920" cy="4572000"/>
          </a:xfrm>
        </p:spPr>
        <p:txBody>
          <a:bodyPr>
            <a:normAutofit/>
          </a:bodyPr>
          <a:lstStyle/>
          <a:p>
            <a:r>
              <a:rPr lang="pl-PL" sz="1800" dirty="0" smtClean="0"/>
              <a:t>W środowisku Windows 2.0 uruchomić można było pierwsze wersje programów Microsoft Word i Microsoft Excel, a wsparcie dla Windows ze strony firm trzecich na rynku programistycznym rosło - niektórzy producenci programów dostarczali klientom nie posiadającym Windows środowisko uruchomieniowe </a:t>
            </a:r>
            <a:r>
              <a:rPr lang="pl-PL" sz="1800" i="1" dirty="0" smtClean="0"/>
              <a:t>Windows </a:t>
            </a:r>
            <a:r>
              <a:rPr lang="pl-PL" sz="1800" i="1" dirty="0" err="1" smtClean="0"/>
              <a:t>Runtime</a:t>
            </a:r>
            <a:r>
              <a:rPr lang="pl-PL" sz="1800" dirty="0" smtClean="0"/>
              <a:t> wraz ze swoimi tytułami. Większość firm programistycznych utrzymywała jednak swoje programy w "czystym" systemie operacyjnym MS-DOS, gdyż użytkownicy Windows stanowili wciąż wąskie grono.</a:t>
            </a:r>
          </a:p>
          <a:p>
            <a:r>
              <a:rPr lang="pl-PL" sz="1800" dirty="0" smtClean="0"/>
              <a:t>Wersja </a:t>
            </a:r>
            <a:r>
              <a:rPr lang="pl-PL" sz="1800" i="1" dirty="0" smtClean="0"/>
              <a:t>Windows 2.03</a:t>
            </a:r>
            <a:r>
              <a:rPr lang="pl-PL" sz="1800" dirty="0" smtClean="0"/>
              <a:t>, zawierająca nieco ikon przywodzących na myśl styl komputerów Macintosh, pojawiła się w styczniu 1988. 17 marca 1988 firma Apple wytoczyła proces firmom Microsoft i Hewlett-Packard, zarzucając im naruszenie posiadanych przez siebie praw autorskich do systemu operacyjnego komputerów Macintosh.</a:t>
            </a:r>
          </a:p>
          <a:p>
            <a:endParaRPr lang="pl-PL" sz="1400" dirty="0"/>
          </a:p>
        </p:txBody>
      </p:sp>
      <p:pic>
        <p:nvPicPr>
          <p:cNvPr id="4" name="Obraz 3" descr="WindowsLogo_256x256.png"/>
          <p:cNvPicPr>
            <a:picLocks noChangeAspect="1"/>
          </p:cNvPicPr>
          <p:nvPr/>
        </p:nvPicPr>
        <p:blipFill>
          <a:blip r:embed="rId2" cstate="print"/>
          <a:stretch>
            <a:fillRect/>
          </a:stretch>
        </p:blipFill>
        <p:spPr>
          <a:xfrm>
            <a:off x="4275362" y="1000108"/>
            <a:ext cx="571504" cy="571504"/>
          </a:xfrm>
          <a:prstGeom prst="rect">
            <a:avLst/>
          </a:prstGeom>
        </p:spPr>
      </p:pic>
      <p:pic>
        <p:nvPicPr>
          <p:cNvPr id="6" name="Obraz 5" descr="spistresci.png">
            <a:hlinkClick r:id="rId3" action="ppaction://hlinksldjump"/>
          </p:cNvPr>
          <p:cNvPicPr>
            <a:picLocks noChangeAspect="1"/>
          </p:cNvPicPr>
          <p:nvPr/>
        </p:nvPicPr>
        <p:blipFill>
          <a:blip r:embed="rId4"/>
          <a:stretch>
            <a:fillRect/>
          </a:stretch>
        </p:blipFill>
        <p:spPr>
          <a:xfrm>
            <a:off x="7429520" y="5857892"/>
            <a:ext cx="1487301" cy="749746"/>
          </a:xfrm>
          <a:prstGeom prst="rect">
            <a:avLst/>
          </a:prstGeom>
        </p:spPr>
      </p:pic>
    </p:spTree>
  </p:cSld>
  <p:clrMapOvr>
    <a:masterClrMapping/>
  </p:clrMapOvr>
  <p:transition>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3600" dirty="0" smtClean="0">
                <a:solidFill>
                  <a:schemeClr val="accent6"/>
                </a:solidFill>
              </a:rPr>
              <a:t>Windows 2.x</a:t>
            </a:r>
            <a:endParaRPr lang="pl-PL" sz="3600" dirty="0"/>
          </a:p>
        </p:txBody>
      </p:sp>
      <p:pic>
        <p:nvPicPr>
          <p:cNvPr id="5" name="Symbol zastępczy zawartości 4" descr="w203logo.gif"/>
          <p:cNvPicPr>
            <a:picLocks noGrp="1" noChangeAspect="1"/>
          </p:cNvPicPr>
          <p:nvPr>
            <p:ph sz="quarter" idx="1"/>
          </p:nvPr>
        </p:nvPicPr>
        <p:blipFill>
          <a:blip r:embed="rId2"/>
          <a:stretch>
            <a:fillRect/>
          </a:stretch>
        </p:blipFill>
        <p:spPr>
          <a:xfrm>
            <a:off x="357158" y="1500174"/>
            <a:ext cx="3728252" cy="25542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Obraz 3" descr="WindowsLogo_256x256.png"/>
          <p:cNvPicPr>
            <a:picLocks noChangeAspect="1"/>
          </p:cNvPicPr>
          <p:nvPr/>
        </p:nvPicPr>
        <p:blipFill>
          <a:blip r:embed="rId3" cstate="print"/>
          <a:stretch>
            <a:fillRect/>
          </a:stretch>
        </p:blipFill>
        <p:spPr>
          <a:xfrm>
            <a:off x="4275362" y="1000108"/>
            <a:ext cx="571504" cy="571504"/>
          </a:xfrm>
          <a:prstGeom prst="rect">
            <a:avLst/>
          </a:prstGeom>
        </p:spPr>
      </p:pic>
      <p:pic>
        <p:nvPicPr>
          <p:cNvPr id="6" name="Obraz 5" descr="w203executive.gif"/>
          <p:cNvPicPr>
            <a:picLocks noChangeAspect="1"/>
          </p:cNvPicPr>
          <p:nvPr/>
        </p:nvPicPr>
        <p:blipFill>
          <a:blip r:embed="rId4"/>
          <a:stretch>
            <a:fillRect/>
          </a:stretch>
        </p:blipFill>
        <p:spPr>
          <a:xfrm>
            <a:off x="4572000" y="2214554"/>
            <a:ext cx="3938598" cy="35798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Obraz 7" descr="spistresci.png">
            <a:hlinkClick r:id="rId5" action="ppaction://hlinksldjump"/>
          </p:cNvPr>
          <p:cNvPicPr>
            <a:picLocks noChangeAspect="1"/>
          </p:cNvPicPr>
          <p:nvPr/>
        </p:nvPicPr>
        <p:blipFill>
          <a:blip r:embed="rId6"/>
          <a:stretch>
            <a:fillRect/>
          </a:stretch>
        </p:blipFill>
        <p:spPr>
          <a:xfrm>
            <a:off x="7429520" y="5857892"/>
            <a:ext cx="1487301" cy="749746"/>
          </a:xfrm>
          <a:prstGeom prst="rect">
            <a:avLst/>
          </a:prstGeom>
        </p:spPr>
      </p:pic>
    </p:spTree>
  </p:cSld>
  <p:clrMapOvr>
    <a:masterClrMapping/>
  </p:clrMapOvr>
  <p:transition>
    <p:wedg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3600" dirty="0" smtClean="0">
                <a:solidFill>
                  <a:schemeClr val="accent6"/>
                </a:solidFill>
              </a:rPr>
              <a:t>Windows 2.x</a:t>
            </a:r>
            <a:endParaRPr lang="pl-PL" sz="3600" dirty="0"/>
          </a:p>
        </p:txBody>
      </p:sp>
      <p:pic>
        <p:nvPicPr>
          <p:cNvPr id="5" name="Symbol zastępczy zawartości 4" descr="w203misc.gif"/>
          <p:cNvPicPr>
            <a:picLocks noGrp="1" noChangeAspect="1"/>
          </p:cNvPicPr>
          <p:nvPr>
            <p:ph sz="quarter" idx="1"/>
          </p:nvPr>
        </p:nvPicPr>
        <p:blipFill>
          <a:blip r:embed="rId2"/>
          <a:stretch>
            <a:fillRect/>
          </a:stretch>
        </p:blipFill>
        <p:spPr>
          <a:xfrm>
            <a:off x="4786314" y="1643050"/>
            <a:ext cx="4071154" cy="30533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Obraz 3" descr="WindowsLogo_256x256.png"/>
          <p:cNvPicPr>
            <a:picLocks noChangeAspect="1"/>
          </p:cNvPicPr>
          <p:nvPr/>
        </p:nvPicPr>
        <p:blipFill>
          <a:blip r:embed="rId3" cstate="print"/>
          <a:stretch>
            <a:fillRect/>
          </a:stretch>
        </p:blipFill>
        <p:spPr>
          <a:xfrm>
            <a:off x="4275362" y="1000108"/>
            <a:ext cx="571504" cy="571504"/>
          </a:xfrm>
          <a:prstGeom prst="rect">
            <a:avLst/>
          </a:prstGeom>
        </p:spPr>
      </p:pic>
      <p:pic>
        <p:nvPicPr>
          <p:cNvPr id="6" name="Obraz 5" descr="w203exit.gif"/>
          <p:cNvPicPr>
            <a:picLocks noChangeAspect="1"/>
          </p:cNvPicPr>
          <p:nvPr/>
        </p:nvPicPr>
        <p:blipFill>
          <a:blip r:embed="rId4"/>
          <a:srcRect b="7981"/>
          <a:stretch>
            <a:fillRect/>
          </a:stretch>
        </p:blipFill>
        <p:spPr>
          <a:xfrm>
            <a:off x="428596" y="1571612"/>
            <a:ext cx="3643338" cy="25003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Obraz 6" descr="w203notepad.gif"/>
          <p:cNvPicPr>
            <a:picLocks noChangeAspect="1"/>
          </p:cNvPicPr>
          <p:nvPr/>
        </p:nvPicPr>
        <p:blipFill>
          <a:blip r:embed="rId5"/>
          <a:stretch>
            <a:fillRect/>
          </a:stretch>
        </p:blipFill>
        <p:spPr>
          <a:xfrm>
            <a:off x="1285852" y="4286256"/>
            <a:ext cx="3143272" cy="234135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Obraz 8" descr="spistresci.png">
            <a:hlinkClick r:id="rId6" action="ppaction://hlinksldjump"/>
          </p:cNvPr>
          <p:cNvPicPr>
            <a:picLocks noChangeAspect="1"/>
          </p:cNvPicPr>
          <p:nvPr/>
        </p:nvPicPr>
        <p:blipFill>
          <a:blip r:embed="rId7"/>
          <a:stretch>
            <a:fillRect/>
          </a:stretch>
        </p:blipFill>
        <p:spPr>
          <a:xfrm>
            <a:off x="7429520" y="5857892"/>
            <a:ext cx="1487301" cy="749746"/>
          </a:xfrm>
          <a:prstGeom prst="rect">
            <a:avLst/>
          </a:prstGeom>
        </p:spPr>
      </p:pic>
    </p:spTree>
  </p:cSld>
  <p:clrMapOvr>
    <a:masterClrMapping/>
  </p:clrMapOvr>
  <p:transition>
    <p:wedg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z="3600" dirty="0" smtClean="0">
                <a:solidFill>
                  <a:schemeClr val="accent6"/>
                </a:solidFill>
              </a:rPr>
              <a:t>Windows 3.x</a:t>
            </a:r>
            <a:endParaRPr lang="pl-PL" dirty="0"/>
          </a:p>
        </p:txBody>
      </p:sp>
      <p:sp>
        <p:nvSpPr>
          <p:cNvPr id="3" name="Symbol zastępczy zawartości 2"/>
          <p:cNvSpPr>
            <a:spLocks noGrp="1"/>
          </p:cNvSpPr>
          <p:nvPr>
            <p:ph sz="quarter" idx="1"/>
          </p:nvPr>
        </p:nvSpPr>
        <p:spPr/>
        <p:txBody>
          <a:bodyPr>
            <a:normAutofit/>
          </a:bodyPr>
          <a:lstStyle/>
          <a:p>
            <a:r>
              <a:rPr lang="pl-PL" sz="2000" b="1" dirty="0" smtClean="0"/>
              <a:t>Windows 3.x</a:t>
            </a:r>
            <a:r>
              <a:rPr lang="pl-PL" sz="2000" dirty="0" smtClean="0"/>
              <a:t> to część rodziny graficznych interfejsów użytkownika firmy Microsoft, działających w systemie operacyjnym MS-DOS. Rodzina Windows 3.x została wydana w latach 1990-1994. Wersja 3.0 zyskała dużą popularność, dzięki czemu Microsoft mógł wreszcie konkurować na rynku GUI z firmami Apple, Atari i Commodore. Do tamtej pory Macintosh, Atari ST/Mega ST/TT i Amiga nie miały sobie równych.</a:t>
            </a:r>
          </a:p>
          <a:p>
            <a:endParaRPr lang="pl-PL" sz="1400" dirty="0"/>
          </a:p>
        </p:txBody>
      </p:sp>
      <p:pic>
        <p:nvPicPr>
          <p:cNvPr id="4" name="Obraz 3" descr="WindowsLogo_256x256.png"/>
          <p:cNvPicPr>
            <a:picLocks noChangeAspect="1"/>
          </p:cNvPicPr>
          <p:nvPr/>
        </p:nvPicPr>
        <p:blipFill>
          <a:blip r:embed="rId2" cstate="print"/>
          <a:stretch>
            <a:fillRect/>
          </a:stretch>
        </p:blipFill>
        <p:spPr>
          <a:xfrm>
            <a:off x="4275362" y="1000108"/>
            <a:ext cx="571504" cy="571504"/>
          </a:xfrm>
          <a:prstGeom prst="rect">
            <a:avLst/>
          </a:prstGeom>
        </p:spPr>
      </p:pic>
      <p:pic>
        <p:nvPicPr>
          <p:cNvPr id="6" name="Obraz 5" descr="spistresci.png">
            <a:hlinkClick r:id="rId3" action="ppaction://hlinksldjump"/>
          </p:cNvPr>
          <p:cNvPicPr>
            <a:picLocks noChangeAspect="1"/>
          </p:cNvPicPr>
          <p:nvPr/>
        </p:nvPicPr>
        <p:blipFill>
          <a:blip r:embed="rId4"/>
          <a:stretch>
            <a:fillRect/>
          </a:stretch>
        </p:blipFill>
        <p:spPr>
          <a:xfrm>
            <a:off x="7429520" y="5857892"/>
            <a:ext cx="1487301" cy="749746"/>
          </a:xfrm>
          <a:prstGeom prst="rect">
            <a:avLst/>
          </a:prstGeom>
        </p:spPr>
      </p:pic>
    </p:spTree>
  </p:cSld>
  <p:clrMapOvr>
    <a:masterClrMapping/>
  </p:clrMapOvr>
  <p:transition>
    <p:wedg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3600" dirty="0" smtClean="0">
                <a:solidFill>
                  <a:schemeClr val="accent6"/>
                </a:solidFill>
              </a:rPr>
              <a:t>Windows 3.0</a:t>
            </a:r>
            <a:endParaRPr lang="pl-PL" sz="3600" dirty="0"/>
          </a:p>
        </p:txBody>
      </p:sp>
      <p:sp>
        <p:nvSpPr>
          <p:cNvPr id="3" name="Symbol zastępczy zawartości 2"/>
          <p:cNvSpPr>
            <a:spLocks noGrp="1"/>
          </p:cNvSpPr>
          <p:nvPr>
            <p:ph sz="quarter" idx="1"/>
          </p:nvPr>
        </p:nvSpPr>
        <p:spPr/>
        <p:txBody>
          <a:bodyPr>
            <a:normAutofit fontScale="92500" lnSpcReduction="20000"/>
          </a:bodyPr>
          <a:lstStyle/>
          <a:p>
            <a:r>
              <a:rPr lang="pl-PL" sz="2000" dirty="0" smtClean="0"/>
              <a:t>Seria Windows 3.0 została wydana 22 maja 1990. Zawarto w niej znacznie odświeżony interfejs użytkownika oraz ulepszenia techniczne w celu lepszego wykorzystania mechanizmów zarządzania pamięcią udostępnianych przez procesory Intela: 80286 i 80386. Programy pisane dla MS-DOS można było teraz uruchamiać w oknie (co wcześniej było dostępne w bardziej ograniczonej formie w Windows/386 2.1). Dzięki temu system udostępniał wielozadaniowość dla starszych programów. Na rynku komputerów domowych miało to mniejsze znaczenie, bo gry i inne programy rozrywkowe nadal wymagały bezpośredniego dostępu do sprzętu, a taki dawał tylko DOS.</a:t>
            </a:r>
          </a:p>
          <a:p>
            <a:r>
              <a:rPr lang="pl-PL" sz="2000" dirty="0" smtClean="0"/>
              <a:t>Dodano oparty na ikonach program zarządzający innymi programami oraz program do obsługi plików (</a:t>
            </a:r>
            <a:r>
              <a:rPr lang="pl-PL" sz="2000" dirty="0" err="1" smtClean="0"/>
              <a:t>winfile</a:t>
            </a:r>
            <a:r>
              <a:rPr lang="pl-PL" sz="2000" dirty="0" smtClean="0"/>
              <a:t>), które zastąpiły stary tekstowy </a:t>
            </a:r>
            <a:r>
              <a:rPr lang="pl-PL" sz="1900" dirty="0" smtClean="0"/>
              <a:t>kombajn</a:t>
            </a:r>
            <a:r>
              <a:rPr lang="pl-PL" sz="2000" dirty="0" smtClean="0"/>
              <a:t>. Zarządzanie ustawieniami scentralizowano i przemodelowano na wzór Mac OS. Do odziedziczonych po wersjach 2.x programów </a:t>
            </a:r>
            <a:r>
              <a:rPr lang="pl-PL" sz="2000" dirty="0" err="1" smtClean="0"/>
              <a:t>Notepad</a:t>
            </a:r>
            <a:r>
              <a:rPr lang="pl-PL" sz="2000" dirty="0" smtClean="0"/>
              <a:t>, </a:t>
            </a:r>
            <a:r>
              <a:rPr lang="pl-PL" sz="2000" dirty="0" err="1" smtClean="0"/>
              <a:t>Write</a:t>
            </a:r>
            <a:r>
              <a:rPr lang="pl-PL" sz="2000" dirty="0" smtClean="0"/>
              <a:t> i gry </a:t>
            </a:r>
            <a:r>
              <a:rPr lang="pl-PL" sz="2000" dirty="0" err="1" smtClean="0"/>
              <a:t>Reversi</a:t>
            </a:r>
            <a:r>
              <a:rPr lang="pl-PL" sz="2000" dirty="0" smtClean="0"/>
              <a:t> dołączyła gra Solitaire.</a:t>
            </a:r>
          </a:p>
          <a:p>
            <a:r>
              <a:rPr lang="pl-PL" sz="2000" dirty="0" smtClean="0"/>
              <a:t>Windows 3.0 był ostatnim systemem mogącym pracować w trybie rzeczywistym procesora i ostatnim, który był w pełni zgodny z programami dla starszych wersji.</a:t>
            </a:r>
          </a:p>
          <a:p>
            <a:endParaRPr lang="pl-PL" dirty="0"/>
          </a:p>
        </p:txBody>
      </p:sp>
      <p:pic>
        <p:nvPicPr>
          <p:cNvPr id="4" name="Obraz 3" descr="WindowsLogo_256x256.png"/>
          <p:cNvPicPr>
            <a:picLocks noChangeAspect="1"/>
          </p:cNvPicPr>
          <p:nvPr/>
        </p:nvPicPr>
        <p:blipFill>
          <a:blip r:embed="rId2" cstate="print"/>
          <a:stretch>
            <a:fillRect/>
          </a:stretch>
        </p:blipFill>
        <p:spPr>
          <a:xfrm>
            <a:off x="4275362" y="1000108"/>
            <a:ext cx="571504" cy="571504"/>
          </a:xfrm>
          <a:prstGeom prst="rect">
            <a:avLst/>
          </a:prstGeom>
        </p:spPr>
      </p:pic>
      <p:pic>
        <p:nvPicPr>
          <p:cNvPr id="6" name="Obraz 5" descr="spistresci.png">
            <a:hlinkClick r:id="rId3" action="ppaction://hlinksldjump"/>
          </p:cNvPr>
          <p:cNvPicPr>
            <a:picLocks noChangeAspect="1"/>
          </p:cNvPicPr>
          <p:nvPr/>
        </p:nvPicPr>
        <p:blipFill>
          <a:blip r:embed="rId4"/>
          <a:stretch>
            <a:fillRect/>
          </a:stretch>
        </p:blipFill>
        <p:spPr>
          <a:xfrm>
            <a:off x="7429520" y="5857892"/>
            <a:ext cx="1487301" cy="749746"/>
          </a:xfrm>
          <a:prstGeom prst="rect">
            <a:avLst/>
          </a:prstGeom>
        </p:spPr>
      </p:pic>
    </p:spTree>
  </p:cSld>
  <p:clrMapOvr>
    <a:masterClrMapping/>
  </p:clrMapOvr>
  <p:transition>
    <p:wedg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z="3600" dirty="0" smtClean="0">
                <a:solidFill>
                  <a:schemeClr val="accent6"/>
                </a:solidFill>
              </a:rPr>
              <a:t>Windows 3.0</a:t>
            </a:r>
            <a:endParaRPr lang="pl-PL" dirty="0"/>
          </a:p>
        </p:txBody>
      </p:sp>
      <p:pic>
        <p:nvPicPr>
          <p:cNvPr id="5" name="Symbol zastępczy zawartości 4" descr="w30logo.gif"/>
          <p:cNvPicPr>
            <a:picLocks noGrp="1" noChangeAspect="1"/>
          </p:cNvPicPr>
          <p:nvPr>
            <p:ph sz="quarter" idx="1"/>
          </p:nvPr>
        </p:nvPicPr>
        <p:blipFill>
          <a:blip r:embed="rId2"/>
          <a:stretch>
            <a:fillRect/>
          </a:stretch>
        </p:blipFill>
        <p:spPr>
          <a:xfrm>
            <a:off x="500034" y="1643050"/>
            <a:ext cx="3066260" cy="229253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Obraz 3" descr="WindowsLogo_256x256.png"/>
          <p:cNvPicPr>
            <a:picLocks noChangeAspect="1"/>
          </p:cNvPicPr>
          <p:nvPr/>
        </p:nvPicPr>
        <p:blipFill>
          <a:blip r:embed="rId3" cstate="print"/>
          <a:stretch>
            <a:fillRect/>
          </a:stretch>
        </p:blipFill>
        <p:spPr>
          <a:xfrm>
            <a:off x="4275362" y="1000108"/>
            <a:ext cx="571504" cy="571504"/>
          </a:xfrm>
          <a:prstGeom prst="rect">
            <a:avLst/>
          </a:prstGeom>
        </p:spPr>
      </p:pic>
      <p:pic>
        <p:nvPicPr>
          <p:cNvPr id="6" name="Obraz 5" descr="w30progman.gif"/>
          <p:cNvPicPr>
            <a:picLocks noChangeAspect="1"/>
          </p:cNvPicPr>
          <p:nvPr/>
        </p:nvPicPr>
        <p:blipFill>
          <a:blip r:embed="rId4"/>
          <a:stretch>
            <a:fillRect/>
          </a:stretch>
        </p:blipFill>
        <p:spPr>
          <a:xfrm>
            <a:off x="4572000" y="1643050"/>
            <a:ext cx="4338650" cy="29221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Obraz 6" descr="w30help.gif"/>
          <p:cNvPicPr>
            <a:picLocks noChangeAspect="1"/>
          </p:cNvPicPr>
          <p:nvPr/>
        </p:nvPicPr>
        <p:blipFill>
          <a:blip r:embed="rId5"/>
          <a:stretch>
            <a:fillRect/>
          </a:stretch>
        </p:blipFill>
        <p:spPr>
          <a:xfrm>
            <a:off x="878996" y="4093714"/>
            <a:ext cx="3429024" cy="26485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Obraz 8" descr="spistresci.png">
            <a:hlinkClick r:id="rId6" action="ppaction://hlinksldjump"/>
          </p:cNvPr>
          <p:cNvPicPr>
            <a:picLocks noChangeAspect="1"/>
          </p:cNvPicPr>
          <p:nvPr/>
        </p:nvPicPr>
        <p:blipFill>
          <a:blip r:embed="rId7"/>
          <a:stretch>
            <a:fillRect/>
          </a:stretch>
        </p:blipFill>
        <p:spPr>
          <a:xfrm>
            <a:off x="7429520" y="5857892"/>
            <a:ext cx="1487301" cy="749746"/>
          </a:xfrm>
          <a:prstGeom prst="rect">
            <a:avLst/>
          </a:prstGeom>
        </p:spPr>
      </p:pic>
    </p:spTree>
  </p:cSld>
  <p:clrMapOvr>
    <a:masterClrMapping/>
  </p:clrMapOvr>
  <p:transition>
    <p:wedg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3600" dirty="0" smtClean="0">
                <a:solidFill>
                  <a:schemeClr val="accent6"/>
                </a:solidFill>
              </a:rPr>
              <a:t>Windows 3.1</a:t>
            </a:r>
            <a:endParaRPr lang="pl-PL" sz="3600" dirty="0"/>
          </a:p>
        </p:txBody>
      </p:sp>
      <p:sp>
        <p:nvSpPr>
          <p:cNvPr id="3" name="Symbol zastępczy zawartości 2"/>
          <p:cNvSpPr>
            <a:spLocks noGrp="1"/>
          </p:cNvSpPr>
          <p:nvPr>
            <p:ph sz="quarter" idx="1"/>
          </p:nvPr>
        </p:nvSpPr>
        <p:spPr/>
        <p:txBody>
          <a:bodyPr>
            <a:normAutofit/>
          </a:bodyPr>
          <a:lstStyle/>
          <a:p>
            <a:r>
              <a:rPr lang="pl-PL" sz="1800" dirty="0" smtClean="0"/>
              <a:t>Ogólny interfejs użytkownika nie zmienił się wiele w systemach Windows od wersji 3.0 do 3.10. Program Manager posiada teraz nową grupę o nazwie "</a:t>
            </a:r>
            <a:r>
              <a:rPr lang="pl-PL" sz="1800" dirty="0" err="1" smtClean="0"/>
              <a:t>Startup</a:t>
            </a:r>
            <a:r>
              <a:rPr lang="pl-PL" sz="1800" dirty="0" smtClean="0"/>
              <a:t>" (pol. Autostart), do której użytkownik może przerzucać ikony programów uruchamianych podczas startu Windows. Windows 3.10 już nie pracuje w trybie "rzeczywistym" i wymaga procesora 80286 lub lepszego. Programy pochodzące z Windows 1.x nie będą uruchamiane, a programy z wersji Windows 2.x mogą pracować nieprawidłowo.</a:t>
            </a:r>
          </a:p>
          <a:p>
            <a:r>
              <a:rPr lang="pl-PL" sz="1800" dirty="0" smtClean="0"/>
              <a:t>Windows 3.1 wprowadza usługi rejestrowe. Rejestr w Windows 3.1 używany jest do przechowywania informacji o typach plików oraz dane rejestracyjne OLE.</a:t>
            </a:r>
          </a:p>
          <a:p>
            <a:r>
              <a:rPr lang="pl-PL" sz="1800" dirty="0" smtClean="0"/>
              <a:t>W końcu Windows 3.1 wprowadza również lepszy sposób dodawania i usuwania komponentów Windows od ręcznego </a:t>
            </a:r>
            <a:r>
              <a:rPr lang="pl-PL" sz="1800" dirty="0" err="1" smtClean="0"/>
              <a:t>reinstalowania</a:t>
            </a:r>
            <a:r>
              <a:rPr lang="pl-PL" sz="1800" dirty="0" smtClean="0"/>
              <a:t> i usuwania plików.</a:t>
            </a:r>
            <a:endParaRPr lang="pl-PL" sz="1800" dirty="0"/>
          </a:p>
        </p:txBody>
      </p:sp>
      <p:pic>
        <p:nvPicPr>
          <p:cNvPr id="4" name="Obraz 3" descr="WindowsLogo_256x256.png"/>
          <p:cNvPicPr>
            <a:picLocks noChangeAspect="1"/>
          </p:cNvPicPr>
          <p:nvPr/>
        </p:nvPicPr>
        <p:blipFill>
          <a:blip r:embed="rId2" cstate="print"/>
          <a:stretch>
            <a:fillRect/>
          </a:stretch>
        </p:blipFill>
        <p:spPr>
          <a:xfrm>
            <a:off x="4275362" y="1000108"/>
            <a:ext cx="571504" cy="571504"/>
          </a:xfrm>
          <a:prstGeom prst="rect">
            <a:avLst/>
          </a:prstGeom>
        </p:spPr>
      </p:pic>
      <p:pic>
        <p:nvPicPr>
          <p:cNvPr id="6" name="Obraz 5" descr="spistresci.png">
            <a:hlinkClick r:id="rId3" action="ppaction://hlinksldjump"/>
          </p:cNvPr>
          <p:cNvPicPr>
            <a:picLocks noChangeAspect="1"/>
          </p:cNvPicPr>
          <p:nvPr/>
        </p:nvPicPr>
        <p:blipFill>
          <a:blip r:embed="rId4"/>
          <a:stretch>
            <a:fillRect/>
          </a:stretch>
        </p:blipFill>
        <p:spPr>
          <a:xfrm>
            <a:off x="7429520" y="5857892"/>
            <a:ext cx="1487301" cy="749746"/>
          </a:xfrm>
          <a:prstGeom prst="rect">
            <a:avLst/>
          </a:prstGeom>
        </p:spPr>
      </p:pic>
    </p:spTree>
  </p:cSld>
  <p:clrMapOvr>
    <a:masterClrMapping/>
  </p:clrMapOvr>
  <p:transition>
    <p:wedg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z="3600" dirty="0" smtClean="0">
                <a:solidFill>
                  <a:schemeClr val="accent6"/>
                </a:solidFill>
              </a:rPr>
              <a:t>Windows 3.1</a:t>
            </a:r>
            <a:endParaRPr lang="pl-PL" dirty="0"/>
          </a:p>
        </p:txBody>
      </p:sp>
      <p:pic>
        <p:nvPicPr>
          <p:cNvPr id="5" name="Symbol zastępczy zawartości 4" descr="w31logo.gif"/>
          <p:cNvPicPr>
            <a:picLocks noGrp="1" noChangeAspect="1"/>
          </p:cNvPicPr>
          <p:nvPr>
            <p:ph sz="quarter" idx="1"/>
          </p:nvPr>
        </p:nvPicPr>
        <p:blipFill>
          <a:blip r:embed="rId2"/>
          <a:stretch>
            <a:fillRect/>
          </a:stretch>
        </p:blipFill>
        <p:spPr>
          <a:xfrm>
            <a:off x="428596" y="1643050"/>
            <a:ext cx="2727647" cy="32654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Obraz 3" descr="WindowsLogo_256x256.png"/>
          <p:cNvPicPr>
            <a:picLocks noChangeAspect="1"/>
          </p:cNvPicPr>
          <p:nvPr/>
        </p:nvPicPr>
        <p:blipFill>
          <a:blip r:embed="rId3" cstate="print"/>
          <a:stretch>
            <a:fillRect/>
          </a:stretch>
        </p:blipFill>
        <p:spPr>
          <a:xfrm>
            <a:off x="4275362" y="1000108"/>
            <a:ext cx="571504" cy="571504"/>
          </a:xfrm>
          <a:prstGeom prst="rect">
            <a:avLst/>
          </a:prstGeom>
        </p:spPr>
      </p:pic>
      <p:pic>
        <p:nvPicPr>
          <p:cNvPr id="6" name="Obraz 5" descr="Windows_3.1.png"/>
          <p:cNvPicPr>
            <a:picLocks noChangeAspect="1"/>
          </p:cNvPicPr>
          <p:nvPr/>
        </p:nvPicPr>
        <p:blipFill>
          <a:blip r:embed="rId4"/>
          <a:stretch>
            <a:fillRect/>
          </a:stretch>
        </p:blipFill>
        <p:spPr>
          <a:xfrm>
            <a:off x="4143372" y="2143116"/>
            <a:ext cx="4476380" cy="33572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Obraz 7" descr="spistresci.png">
            <a:hlinkClick r:id="rId5" action="ppaction://hlinksldjump"/>
          </p:cNvPr>
          <p:cNvPicPr>
            <a:picLocks noChangeAspect="1"/>
          </p:cNvPicPr>
          <p:nvPr/>
        </p:nvPicPr>
        <p:blipFill>
          <a:blip r:embed="rId6"/>
          <a:stretch>
            <a:fillRect/>
          </a:stretch>
        </p:blipFill>
        <p:spPr>
          <a:xfrm>
            <a:off x="7429520" y="5857892"/>
            <a:ext cx="1487301" cy="749746"/>
          </a:xfrm>
          <a:prstGeom prst="rect">
            <a:avLst/>
          </a:prstGeom>
        </p:spPr>
      </p:pic>
    </p:spTree>
  </p:cSld>
  <p:clrMapOvr>
    <a:masterClrMapping/>
  </p:clrMapOvr>
  <p:transition>
    <p:wedg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3600" dirty="0" smtClean="0">
                <a:solidFill>
                  <a:schemeClr val="accent6"/>
                </a:solidFill>
              </a:rPr>
              <a:t>Windows dla grup roboczych 3.11 </a:t>
            </a:r>
            <a:endParaRPr lang="pl-PL" sz="3600" dirty="0"/>
          </a:p>
        </p:txBody>
      </p:sp>
      <p:sp>
        <p:nvSpPr>
          <p:cNvPr id="3" name="Symbol zastępczy zawartości 2"/>
          <p:cNvSpPr>
            <a:spLocks noGrp="1"/>
          </p:cNvSpPr>
          <p:nvPr>
            <p:ph sz="quarter" idx="1"/>
          </p:nvPr>
        </p:nvSpPr>
        <p:spPr/>
        <p:txBody>
          <a:bodyPr>
            <a:normAutofit lnSpcReduction="10000"/>
          </a:bodyPr>
          <a:lstStyle/>
          <a:p>
            <a:r>
              <a:rPr lang="pl-PL" sz="1800" dirty="0" smtClean="0"/>
              <a:t>Windows 3.11 For Workgroups - Windows 3.1 plus uaktualnienie rdzenia systemu, plus oprogramowanie sieciowe dla trybu chronionego oraz kilka dodatkowych narzędzi programowych.</a:t>
            </a:r>
          </a:p>
          <a:p>
            <a:r>
              <a:rPr lang="pl-PL" sz="1800" dirty="0" smtClean="0"/>
              <a:t>Aby system Windows 3.1 mógł korzystać z sieci, musi być dostarczony sterownik DOS NIC, protokół oraz oprogramowanie stacji roboczej. Ponieważ oprogramowanie sieciowe stało się niesamowicie bogate w opcje, rozmiar oprogramowania dla klienta sieci rezydentnego w pamięci RAM w trybie rzeczywistym (640 KB) wzrósł do takiego poziomu, iż wiele aplikacji nie mogło być uruchomione ze względu na niewystarczającą ilość pamięci w trybie rzeczywistym.</a:t>
            </a:r>
          </a:p>
          <a:p>
            <a:r>
              <a:rPr lang="pl-PL" sz="1800" dirty="0" smtClean="0"/>
              <a:t>Windows Dla Grup Roboczych rozwiązało ten problem udostępniając oprogramowanie sieciowe pracujące w trybie chronionym. Zamiast umieszczania sterowników w segmencie pamięci poniżej 640KB oprogramowanie sieciowe Microsoft Windows ładuje je w postaci plików ".386" (pliki AKA </a:t>
            </a:r>
            <a:r>
              <a:rPr lang="pl-PL" sz="1800" dirty="0" err="1" smtClean="0"/>
              <a:t>VxD</a:t>
            </a:r>
            <a:r>
              <a:rPr lang="pl-PL" sz="1800" dirty="0" smtClean="0"/>
              <a:t>).</a:t>
            </a:r>
          </a:p>
          <a:p>
            <a:r>
              <a:rPr lang="pl-PL" sz="1800" dirty="0" smtClean="0"/>
              <a:t>Wadą tego rozwiązania jest to, iż po wyjściu z Windows do systemu MS-DOS znika cała obsługa sieci.</a:t>
            </a:r>
          </a:p>
          <a:p>
            <a:endParaRPr lang="pl-PL" sz="1400" dirty="0"/>
          </a:p>
        </p:txBody>
      </p:sp>
      <p:pic>
        <p:nvPicPr>
          <p:cNvPr id="4" name="Obraz 3" descr="WindowsLogo_256x256.png"/>
          <p:cNvPicPr>
            <a:picLocks noChangeAspect="1"/>
          </p:cNvPicPr>
          <p:nvPr/>
        </p:nvPicPr>
        <p:blipFill>
          <a:blip r:embed="rId2" cstate="print"/>
          <a:stretch>
            <a:fillRect/>
          </a:stretch>
        </p:blipFill>
        <p:spPr>
          <a:xfrm>
            <a:off x="4275362" y="1000108"/>
            <a:ext cx="571504" cy="571504"/>
          </a:xfrm>
          <a:prstGeom prst="rect">
            <a:avLst/>
          </a:prstGeom>
        </p:spPr>
      </p:pic>
    </p:spTree>
  </p:cSld>
  <p:clrMapOvr>
    <a:masterClrMapping/>
  </p:clrMapOvr>
  <p:transition>
    <p:wedg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z="3600" dirty="0" smtClean="0">
                <a:solidFill>
                  <a:schemeClr val="accent6"/>
                </a:solidFill>
              </a:rPr>
              <a:t>Windows dla grup roboczych 3.11 </a:t>
            </a:r>
            <a:endParaRPr lang="pl-PL" dirty="0"/>
          </a:p>
        </p:txBody>
      </p:sp>
      <p:pic>
        <p:nvPicPr>
          <p:cNvPr id="5" name="Symbol zastępczy zawartości 4" descr="w311logo.gif"/>
          <p:cNvPicPr>
            <a:picLocks noGrp="1" noChangeAspect="1"/>
          </p:cNvPicPr>
          <p:nvPr>
            <p:ph sz="quarter" idx="1"/>
          </p:nvPr>
        </p:nvPicPr>
        <p:blipFill>
          <a:blip r:embed="rId2"/>
          <a:stretch>
            <a:fillRect/>
          </a:stretch>
        </p:blipFill>
        <p:spPr>
          <a:xfrm>
            <a:off x="357158" y="1500174"/>
            <a:ext cx="2190601" cy="26225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Obraz 3" descr="WindowsLogo_256x256.png"/>
          <p:cNvPicPr>
            <a:picLocks noChangeAspect="1"/>
          </p:cNvPicPr>
          <p:nvPr/>
        </p:nvPicPr>
        <p:blipFill>
          <a:blip r:embed="rId3" cstate="print"/>
          <a:stretch>
            <a:fillRect/>
          </a:stretch>
        </p:blipFill>
        <p:spPr>
          <a:xfrm>
            <a:off x="4275362" y="1000108"/>
            <a:ext cx="571504" cy="571504"/>
          </a:xfrm>
          <a:prstGeom prst="rect">
            <a:avLst/>
          </a:prstGeom>
        </p:spPr>
      </p:pic>
      <p:pic>
        <p:nvPicPr>
          <p:cNvPr id="7" name="Obraz 6" descr="w311exit.gif"/>
          <p:cNvPicPr>
            <a:picLocks noChangeAspect="1"/>
          </p:cNvPicPr>
          <p:nvPr/>
        </p:nvPicPr>
        <p:blipFill>
          <a:blip r:embed="rId4"/>
          <a:stretch>
            <a:fillRect/>
          </a:stretch>
        </p:blipFill>
        <p:spPr>
          <a:xfrm>
            <a:off x="1928794" y="4000504"/>
            <a:ext cx="3581408" cy="268605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Obraz 5" descr="w311net.gif"/>
          <p:cNvPicPr>
            <a:picLocks noChangeAspect="1"/>
          </p:cNvPicPr>
          <p:nvPr/>
        </p:nvPicPr>
        <p:blipFill>
          <a:blip r:embed="rId5"/>
          <a:stretch>
            <a:fillRect/>
          </a:stretch>
        </p:blipFill>
        <p:spPr>
          <a:xfrm>
            <a:off x="4786314" y="1571612"/>
            <a:ext cx="3905277" cy="29289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Obraz 8" descr="spistresci.png">
            <a:hlinkClick r:id="rId6" action="ppaction://hlinksldjump"/>
          </p:cNvPr>
          <p:cNvPicPr>
            <a:picLocks noChangeAspect="1"/>
          </p:cNvPicPr>
          <p:nvPr/>
        </p:nvPicPr>
        <p:blipFill>
          <a:blip r:embed="rId7"/>
          <a:stretch>
            <a:fillRect/>
          </a:stretch>
        </p:blipFill>
        <p:spPr>
          <a:xfrm>
            <a:off x="7429520" y="5857892"/>
            <a:ext cx="1487301" cy="749746"/>
          </a:xfrm>
          <a:prstGeom prst="rect">
            <a:avLst/>
          </a:prstGeom>
        </p:spPr>
      </p:pic>
    </p:spTree>
  </p:cSld>
  <p:clrMapOvr>
    <a:masterClrMapping/>
  </p:clrMapOvr>
  <p:transition>
    <p:wedg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3600" dirty="0" smtClean="0">
                <a:solidFill>
                  <a:schemeClr val="accent6"/>
                </a:solidFill>
              </a:rPr>
              <a:t>Microsoft Windows NT 3.1</a:t>
            </a:r>
            <a:endParaRPr lang="pl-PL" sz="3600" dirty="0"/>
          </a:p>
        </p:txBody>
      </p:sp>
      <p:sp>
        <p:nvSpPr>
          <p:cNvPr id="3" name="Symbol zastępczy zawartości 2"/>
          <p:cNvSpPr>
            <a:spLocks noGrp="1"/>
          </p:cNvSpPr>
          <p:nvPr>
            <p:ph sz="quarter" idx="1"/>
          </p:nvPr>
        </p:nvSpPr>
        <p:spPr/>
        <p:txBody>
          <a:bodyPr>
            <a:normAutofit/>
          </a:bodyPr>
          <a:lstStyle/>
          <a:p>
            <a:r>
              <a:rPr lang="pl-PL" sz="1600" b="1" dirty="0" smtClean="0"/>
              <a:t>Microsoft Windows NT</a:t>
            </a:r>
            <a:r>
              <a:rPr lang="pl-PL" sz="1600" dirty="0" smtClean="0"/>
              <a:t> (ang. </a:t>
            </a:r>
            <a:r>
              <a:rPr lang="pl-PL" sz="1600" i="1" dirty="0" smtClean="0"/>
              <a:t>New Technology</a:t>
            </a:r>
            <a:r>
              <a:rPr lang="pl-PL" sz="1600" dirty="0" smtClean="0"/>
              <a:t>) – rodzina 32- i 64-bitowych systemów operacyjnych firmy Microsoft, początkowo przeznaczonych do zastosowań profesjonalnych, obecnie z tej rodziny pochodzą także najpopularniejsze systemy dla użytkowników domowych. Rodzina systemów NT, wywodzi się z systemu OS/2, nad którym pracowali Microsoft razem z IBM. </a:t>
            </a:r>
            <a:endParaRPr lang="pl-PL" sz="1600" b="1" dirty="0" smtClean="0"/>
          </a:p>
          <a:p>
            <a:r>
              <a:rPr lang="pl-PL" sz="1600" b="1" dirty="0" smtClean="0"/>
              <a:t>Microsoft Windows NT 3.1</a:t>
            </a:r>
            <a:r>
              <a:rPr lang="pl-PL" sz="1600" dirty="0" smtClean="0"/>
              <a:t> - pierwsze wydanie systemu operacyjnego Windows NT. System swoją nazwę zawdzięcza systemowi Microsoft Windows 3.x, ponieważ posiadał taki sam interfejs użytkownika. Premiera systemu miała miejsce 27 lipca 1993.</a:t>
            </a:r>
            <a:endParaRPr lang="pl-PL" sz="1600" dirty="0"/>
          </a:p>
        </p:txBody>
      </p:sp>
      <p:pic>
        <p:nvPicPr>
          <p:cNvPr id="4" name="Obraz 3" descr="WindowsLogo_256x256.png"/>
          <p:cNvPicPr>
            <a:picLocks noChangeAspect="1"/>
          </p:cNvPicPr>
          <p:nvPr/>
        </p:nvPicPr>
        <p:blipFill>
          <a:blip r:embed="rId2" cstate="print"/>
          <a:stretch>
            <a:fillRect/>
          </a:stretch>
        </p:blipFill>
        <p:spPr>
          <a:xfrm>
            <a:off x="4275362" y="1000108"/>
            <a:ext cx="571504" cy="571504"/>
          </a:xfrm>
          <a:prstGeom prst="rect">
            <a:avLst/>
          </a:prstGeom>
        </p:spPr>
      </p:pic>
      <p:pic>
        <p:nvPicPr>
          <p:cNvPr id="6" name="Obraz 5" descr="spistresci.png">
            <a:hlinkClick r:id="rId3" action="ppaction://hlinksldjump"/>
          </p:cNvPr>
          <p:cNvPicPr>
            <a:picLocks noChangeAspect="1"/>
          </p:cNvPicPr>
          <p:nvPr/>
        </p:nvPicPr>
        <p:blipFill>
          <a:blip r:embed="rId4"/>
          <a:stretch>
            <a:fillRect/>
          </a:stretch>
        </p:blipFill>
        <p:spPr>
          <a:xfrm>
            <a:off x="7429520" y="5857892"/>
            <a:ext cx="1487301" cy="749746"/>
          </a:xfrm>
          <a:prstGeom prst="rect">
            <a:avLst/>
          </a:prstGeom>
        </p:spPr>
      </p:pic>
    </p:spTree>
  </p:cSld>
  <p:clrMapOvr>
    <a:masterClrMapping/>
  </p:clrMapOvr>
  <p:transition>
    <p:wedg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z="3600" dirty="0" smtClean="0">
                <a:solidFill>
                  <a:schemeClr val="accent6"/>
                </a:solidFill>
              </a:rPr>
              <a:t>Microsoft Windows NT 3.1</a:t>
            </a:r>
            <a:endParaRPr lang="pl-PL" dirty="0"/>
          </a:p>
        </p:txBody>
      </p:sp>
      <p:pic>
        <p:nvPicPr>
          <p:cNvPr id="5" name="Symbol zastępczy zawartości 4" descr="nt31logocut.gif"/>
          <p:cNvPicPr>
            <a:picLocks noGrp="1" noChangeAspect="1"/>
          </p:cNvPicPr>
          <p:nvPr>
            <p:ph sz="quarter" idx="1"/>
          </p:nvPr>
        </p:nvPicPr>
        <p:blipFill>
          <a:blip r:embed="rId2"/>
          <a:stretch>
            <a:fillRect/>
          </a:stretch>
        </p:blipFill>
        <p:spPr>
          <a:xfrm>
            <a:off x="357158" y="1500174"/>
            <a:ext cx="3000396" cy="358788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Obraz 3" descr="WindowsLogo_256x256.png"/>
          <p:cNvPicPr>
            <a:picLocks noChangeAspect="1"/>
          </p:cNvPicPr>
          <p:nvPr/>
        </p:nvPicPr>
        <p:blipFill>
          <a:blip r:embed="rId3" cstate="print"/>
          <a:stretch>
            <a:fillRect/>
          </a:stretch>
        </p:blipFill>
        <p:spPr>
          <a:xfrm>
            <a:off x="4275362" y="1000108"/>
            <a:ext cx="571504" cy="571504"/>
          </a:xfrm>
          <a:prstGeom prst="rect">
            <a:avLst/>
          </a:prstGeom>
        </p:spPr>
      </p:pic>
      <p:pic>
        <p:nvPicPr>
          <p:cNvPr id="6" name="Obraz 5" descr="nt31mm.gif"/>
          <p:cNvPicPr>
            <a:picLocks noChangeAspect="1"/>
          </p:cNvPicPr>
          <p:nvPr/>
        </p:nvPicPr>
        <p:blipFill>
          <a:blip r:embed="rId4"/>
          <a:stretch>
            <a:fillRect/>
          </a:stretch>
        </p:blipFill>
        <p:spPr>
          <a:xfrm>
            <a:off x="5572131" y="1571612"/>
            <a:ext cx="3150851" cy="299213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Obraz 6" descr="nt31shutdowncut.gif"/>
          <p:cNvPicPr>
            <a:picLocks noChangeAspect="1"/>
          </p:cNvPicPr>
          <p:nvPr/>
        </p:nvPicPr>
        <p:blipFill>
          <a:blip r:embed="rId5"/>
          <a:stretch>
            <a:fillRect/>
          </a:stretch>
        </p:blipFill>
        <p:spPr>
          <a:xfrm>
            <a:off x="3571868" y="4786322"/>
            <a:ext cx="3343275" cy="15811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Obraz 8" descr="spistresci.png">
            <a:hlinkClick r:id="rId6" action="ppaction://hlinksldjump"/>
          </p:cNvPr>
          <p:cNvPicPr>
            <a:picLocks noChangeAspect="1"/>
          </p:cNvPicPr>
          <p:nvPr/>
        </p:nvPicPr>
        <p:blipFill>
          <a:blip r:embed="rId7"/>
          <a:stretch>
            <a:fillRect/>
          </a:stretch>
        </p:blipFill>
        <p:spPr>
          <a:xfrm>
            <a:off x="7429520" y="5857892"/>
            <a:ext cx="1487301" cy="749746"/>
          </a:xfrm>
          <a:prstGeom prst="rect">
            <a:avLst/>
          </a:prstGeom>
        </p:spPr>
      </p:pic>
    </p:spTree>
  </p:cSld>
  <p:clrMapOvr>
    <a:masterClrMapping/>
  </p:clrMapOvr>
  <p:transition>
    <p:wedg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3600" dirty="0" smtClean="0">
                <a:solidFill>
                  <a:schemeClr val="accent6"/>
                </a:solidFill>
              </a:rPr>
              <a:t>Microsoft Windows 95</a:t>
            </a:r>
            <a:endParaRPr lang="pl-PL" sz="3600" dirty="0"/>
          </a:p>
        </p:txBody>
      </p:sp>
      <p:sp>
        <p:nvSpPr>
          <p:cNvPr id="3" name="Symbol zastępczy zawartości 2"/>
          <p:cNvSpPr>
            <a:spLocks noGrp="1"/>
          </p:cNvSpPr>
          <p:nvPr>
            <p:ph sz="quarter" idx="1"/>
          </p:nvPr>
        </p:nvSpPr>
        <p:spPr>
          <a:xfrm>
            <a:off x="301752" y="1643082"/>
            <a:ext cx="8503920" cy="4572000"/>
          </a:xfrm>
        </p:spPr>
        <p:txBody>
          <a:bodyPr>
            <a:normAutofit fontScale="92500" lnSpcReduction="10000"/>
          </a:bodyPr>
          <a:lstStyle/>
          <a:p>
            <a:r>
              <a:rPr lang="pl-PL" sz="1400" b="1" dirty="0" smtClean="0"/>
              <a:t>Microsoft Windows 95</a:t>
            </a:r>
            <a:r>
              <a:rPr lang="pl-PL" sz="1400" dirty="0" smtClean="0"/>
              <a:t> (nazwa robocza </a:t>
            </a:r>
            <a:r>
              <a:rPr lang="pl-PL" sz="1400" i="1" dirty="0" smtClean="0"/>
              <a:t>Chicago</a:t>
            </a:r>
            <a:r>
              <a:rPr lang="pl-PL" sz="1400" dirty="0" smtClean="0"/>
              <a:t>) – system operacyjny wyprodukowany przez Microsoft Corporation, którego oficjalna premiera miała miejsce 24 sierpnia 1995. Swą nazwę zawdzięcza systemowi okien (ang. </a:t>
            </a:r>
            <a:r>
              <a:rPr lang="pl-PL" sz="1400" i="1" dirty="0" err="1" smtClean="0"/>
              <a:t>windows</a:t>
            </a:r>
            <a:r>
              <a:rPr lang="pl-PL" sz="1400" dirty="0" smtClean="0"/>
              <a:t>), które są głównym elementem graficznego interfejsu użytkownika tego systemu operacyjnego.</a:t>
            </a:r>
          </a:p>
          <a:p>
            <a:r>
              <a:rPr lang="pl-PL" sz="1400" dirty="0" smtClean="0"/>
              <a:t>Windows 95 jest połączeniem interfejsu użytkownika wywodzącego się z Windows 3.11 oraz systemu operacyjnego MS-DOS.</a:t>
            </a:r>
          </a:p>
          <a:p>
            <a:r>
              <a:rPr lang="pl-PL" sz="1400" dirty="0" smtClean="0"/>
              <a:t>W systemie Windows 95 pojawiło się kilka elementów interfejsu, które stały się charakterystyczne dla Windows do dzisiaj: m.in. przycisk Start, pasek zadań i ikona </a:t>
            </a:r>
            <a:r>
              <a:rPr lang="pl-PL" sz="1400" i="1" dirty="0" smtClean="0"/>
              <a:t>Mój komputer</a:t>
            </a:r>
            <a:r>
              <a:rPr lang="pl-PL" sz="1400" dirty="0" smtClean="0"/>
              <a:t>. Od wersji OSR1 Windows 95 był dostarczany z możliwą do odinstalowania przeglądarką internetową Internet Explorer. Do wersji OSR 2.5 na oddzielnym nośniku dołączano Internet Explorera 4.0, który dawał możliwość integracji przeglądarki z systemem. Automatyczna instalacja przeglądarki razem z systemem w domyślnej konfiguracji stała się przyczyną do wytoczenia przeciw Microsoftowi procesu antymonopolowego.</a:t>
            </a:r>
          </a:p>
          <a:p>
            <a:r>
              <a:rPr lang="pl-PL" sz="1400" b="1" dirty="0" smtClean="0"/>
              <a:t>Nowości </a:t>
            </a:r>
          </a:p>
          <a:p>
            <a:r>
              <a:rPr lang="pl-PL" sz="1400" dirty="0" smtClean="0"/>
              <a:t>ulepszony interfejs użytkownika</a:t>
            </a:r>
          </a:p>
          <a:p>
            <a:r>
              <a:rPr lang="pl-PL" sz="1400" dirty="0" smtClean="0"/>
              <a:t>32-bitowe API</a:t>
            </a:r>
          </a:p>
          <a:p>
            <a:r>
              <a:rPr lang="pl-PL" sz="1400" dirty="0" smtClean="0"/>
              <a:t>wielozadaniowość z wywłaszczeniem</a:t>
            </a:r>
          </a:p>
          <a:p>
            <a:r>
              <a:rPr lang="pl-PL" sz="1400" dirty="0" smtClean="0"/>
              <a:t>wielowątkowość</a:t>
            </a:r>
          </a:p>
          <a:p>
            <a:r>
              <a:rPr lang="pl-PL" sz="1400" dirty="0" smtClean="0"/>
              <a:t>rejestr systemowy przejmuje rolę plików INI</a:t>
            </a:r>
          </a:p>
          <a:p>
            <a:r>
              <a:rPr lang="pl-PL" sz="1400" dirty="0" smtClean="0"/>
              <a:t>obsługa długich nazw plików za pomocą VFAT</a:t>
            </a:r>
          </a:p>
          <a:p>
            <a:r>
              <a:rPr lang="pl-PL" sz="1400" dirty="0" err="1" smtClean="0"/>
              <a:t>Plug</a:t>
            </a:r>
            <a:r>
              <a:rPr lang="pl-PL" sz="1400" dirty="0" smtClean="0"/>
              <a:t> and Play</a:t>
            </a:r>
          </a:p>
          <a:p>
            <a:r>
              <a:rPr lang="pl-PL" sz="1400" dirty="0" smtClean="0"/>
              <a:t>nowy system plików FAT32 w wersji Windows 95 OSR 2.x</a:t>
            </a:r>
          </a:p>
          <a:p>
            <a:endParaRPr lang="pl-PL" sz="1400" dirty="0"/>
          </a:p>
        </p:txBody>
      </p:sp>
      <p:pic>
        <p:nvPicPr>
          <p:cNvPr id="4" name="Obraz 3" descr="WindowsLogo_256x256.png"/>
          <p:cNvPicPr>
            <a:picLocks noChangeAspect="1"/>
          </p:cNvPicPr>
          <p:nvPr/>
        </p:nvPicPr>
        <p:blipFill>
          <a:blip r:embed="rId2" cstate="print"/>
          <a:stretch>
            <a:fillRect/>
          </a:stretch>
        </p:blipFill>
        <p:spPr>
          <a:xfrm>
            <a:off x="4275362" y="1000108"/>
            <a:ext cx="571504" cy="571504"/>
          </a:xfrm>
          <a:prstGeom prst="rect">
            <a:avLst/>
          </a:prstGeom>
        </p:spPr>
      </p:pic>
      <p:pic>
        <p:nvPicPr>
          <p:cNvPr id="6" name="Obraz 5" descr="spistresci.png">
            <a:hlinkClick r:id="rId3" action="ppaction://hlinksldjump"/>
          </p:cNvPr>
          <p:cNvPicPr>
            <a:picLocks noChangeAspect="1"/>
          </p:cNvPicPr>
          <p:nvPr/>
        </p:nvPicPr>
        <p:blipFill>
          <a:blip r:embed="rId4"/>
          <a:stretch>
            <a:fillRect/>
          </a:stretch>
        </p:blipFill>
        <p:spPr>
          <a:xfrm>
            <a:off x="7429520" y="5857892"/>
            <a:ext cx="1487301" cy="749746"/>
          </a:xfrm>
          <a:prstGeom prst="rect">
            <a:avLst/>
          </a:prstGeom>
        </p:spPr>
      </p:pic>
    </p:spTree>
  </p:cSld>
  <p:clrMapOvr>
    <a:masterClrMapping/>
  </p:clrMapOvr>
  <p:transition>
    <p:wedg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z="3600" dirty="0" smtClean="0">
                <a:solidFill>
                  <a:schemeClr val="accent6"/>
                </a:solidFill>
              </a:rPr>
              <a:t>Microsoft Windows 95</a:t>
            </a:r>
            <a:endParaRPr lang="pl-PL" dirty="0"/>
          </a:p>
        </p:txBody>
      </p:sp>
      <p:pic>
        <p:nvPicPr>
          <p:cNvPr id="5" name="Symbol zastępczy zawartości 4" descr="w95logo.gif"/>
          <p:cNvPicPr>
            <a:picLocks noGrp="1" noChangeAspect="1"/>
          </p:cNvPicPr>
          <p:nvPr>
            <p:ph sz="quarter" idx="1"/>
          </p:nvPr>
        </p:nvPicPr>
        <p:blipFill>
          <a:blip r:embed="rId2"/>
          <a:stretch>
            <a:fillRect/>
          </a:stretch>
        </p:blipFill>
        <p:spPr>
          <a:xfrm>
            <a:off x="571472" y="1643050"/>
            <a:ext cx="3420220" cy="25844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Obraz 3" descr="WindowsLogo_256x256.png"/>
          <p:cNvPicPr>
            <a:picLocks noChangeAspect="1"/>
          </p:cNvPicPr>
          <p:nvPr/>
        </p:nvPicPr>
        <p:blipFill>
          <a:blip r:embed="rId3" cstate="print"/>
          <a:stretch>
            <a:fillRect/>
          </a:stretch>
        </p:blipFill>
        <p:spPr>
          <a:xfrm>
            <a:off x="4275362" y="1000108"/>
            <a:ext cx="571504" cy="571504"/>
          </a:xfrm>
          <a:prstGeom prst="rect">
            <a:avLst/>
          </a:prstGeom>
        </p:spPr>
      </p:pic>
      <p:pic>
        <p:nvPicPr>
          <p:cNvPr id="6" name="Obraz 5" descr="w95startmenu.gif"/>
          <p:cNvPicPr>
            <a:picLocks noChangeAspect="1"/>
          </p:cNvPicPr>
          <p:nvPr/>
        </p:nvPicPr>
        <p:blipFill>
          <a:blip r:embed="rId4"/>
          <a:stretch>
            <a:fillRect/>
          </a:stretch>
        </p:blipFill>
        <p:spPr>
          <a:xfrm>
            <a:off x="4500562" y="1714488"/>
            <a:ext cx="4333888" cy="326459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Obraz 6" descr="w95delie1.gif"/>
          <p:cNvPicPr>
            <a:picLocks noChangeAspect="1"/>
          </p:cNvPicPr>
          <p:nvPr/>
        </p:nvPicPr>
        <p:blipFill>
          <a:blip r:embed="rId5"/>
          <a:stretch>
            <a:fillRect/>
          </a:stretch>
        </p:blipFill>
        <p:spPr>
          <a:xfrm>
            <a:off x="1093310" y="4464252"/>
            <a:ext cx="2857519" cy="21458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Obraz 8" descr="spistresci.png">
            <a:hlinkClick r:id="rId6" action="ppaction://hlinksldjump"/>
          </p:cNvPr>
          <p:cNvPicPr>
            <a:picLocks noChangeAspect="1"/>
          </p:cNvPicPr>
          <p:nvPr/>
        </p:nvPicPr>
        <p:blipFill>
          <a:blip r:embed="rId7"/>
          <a:stretch>
            <a:fillRect/>
          </a:stretch>
        </p:blipFill>
        <p:spPr>
          <a:xfrm>
            <a:off x="7429520" y="5857892"/>
            <a:ext cx="1487301" cy="749746"/>
          </a:xfrm>
          <a:prstGeom prst="rect">
            <a:avLst/>
          </a:prstGeom>
        </p:spPr>
      </p:pic>
    </p:spTree>
  </p:cSld>
  <p:clrMapOvr>
    <a:masterClrMapping/>
  </p:clrMapOvr>
  <p:transition>
    <p:wedg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3600" dirty="0" smtClean="0">
                <a:solidFill>
                  <a:schemeClr val="accent6"/>
                </a:solidFill>
              </a:rPr>
              <a:t>Microsoft Windows NT 4.0</a:t>
            </a:r>
            <a:endParaRPr lang="pl-PL" sz="3600" dirty="0"/>
          </a:p>
        </p:txBody>
      </p:sp>
      <p:sp>
        <p:nvSpPr>
          <p:cNvPr id="3" name="Symbol zastępczy zawartości 2"/>
          <p:cNvSpPr>
            <a:spLocks noGrp="1"/>
          </p:cNvSpPr>
          <p:nvPr>
            <p:ph sz="quarter" idx="1"/>
          </p:nvPr>
        </p:nvSpPr>
        <p:spPr>
          <a:xfrm>
            <a:off x="301752" y="1527048"/>
            <a:ext cx="8503920" cy="4830910"/>
          </a:xfrm>
        </p:spPr>
        <p:txBody>
          <a:bodyPr>
            <a:noAutofit/>
          </a:bodyPr>
          <a:lstStyle/>
          <a:p>
            <a:r>
              <a:rPr lang="pl-PL" sz="1800" b="1" dirty="0" smtClean="0"/>
              <a:t>Windows NT 4.0</a:t>
            </a:r>
            <a:r>
              <a:rPr lang="pl-PL" sz="1800" dirty="0" smtClean="0"/>
              <a:t> - 32 bitowy system operacyjny pracujący na jądrze hybrydowym, wydany w 1996. Był początkiem wysiłków Microsoftu zmierzających do wprowadzenia linii Windows NT na rynek stacji roboczych. Składnikami nowej edycji jest interfejs Windows 95 i jądro dotychczasowej edycji Windows NT. Windows NT 4.0 jest stabilniejszy niż systemy z rodziny Windows 9x (Windows 95, Windows 98, Windows Me).</a:t>
            </a:r>
          </a:p>
          <a:p>
            <a:r>
              <a:rPr lang="pl-PL" sz="1800" dirty="0" smtClean="0"/>
              <a:t>Wsparcie techniczne dla Windows NT 4.0 zakończyło się 31 grudnia 2004. Jego następcą jest Microsoft Windows 2000.</a:t>
            </a:r>
          </a:p>
          <a:p>
            <a:r>
              <a:rPr lang="pl-PL" sz="1800" dirty="0" smtClean="0"/>
              <a:t>Windows NT 4.0 posiada również mniej przyjazny interfejs użytkownika niż Windows 95, ze względu na specyfikę tych dwóch systemów - Windows 95 to system operacyjny przeznaczony do zastosowań domowych, a NT - profesjonalnych np. zarządzania siecią.</a:t>
            </a:r>
          </a:p>
          <a:p>
            <a:r>
              <a:rPr lang="pl-PL" sz="1800" dirty="0" smtClean="0"/>
              <a:t>Podobnie do innych wersji Windows NT wersja NT 4 występuje w dwóch odmianach jako Windows NT 4 Workstation oraz Windows NT 4 Server. Jedyną różnicę stanowi opakowanie, nadawanie licencji oraz różne ustawienia optymalizacji.</a:t>
            </a:r>
            <a:endParaRPr lang="pl-PL" sz="1800" dirty="0"/>
          </a:p>
        </p:txBody>
      </p:sp>
      <p:pic>
        <p:nvPicPr>
          <p:cNvPr id="4" name="Obraz 3" descr="WindowsLogo_256x256.png"/>
          <p:cNvPicPr>
            <a:picLocks noChangeAspect="1"/>
          </p:cNvPicPr>
          <p:nvPr/>
        </p:nvPicPr>
        <p:blipFill>
          <a:blip r:embed="rId2" cstate="print"/>
          <a:stretch>
            <a:fillRect/>
          </a:stretch>
        </p:blipFill>
        <p:spPr>
          <a:xfrm>
            <a:off x="4275362" y="1000108"/>
            <a:ext cx="571504" cy="571504"/>
          </a:xfrm>
          <a:prstGeom prst="rect">
            <a:avLst/>
          </a:prstGeom>
        </p:spPr>
      </p:pic>
      <p:pic>
        <p:nvPicPr>
          <p:cNvPr id="6" name="Obraz 5" descr="spistresci.png">
            <a:hlinkClick r:id="rId3" action="ppaction://hlinksldjump"/>
          </p:cNvPr>
          <p:cNvPicPr>
            <a:picLocks noChangeAspect="1"/>
          </p:cNvPicPr>
          <p:nvPr/>
        </p:nvPicPr>
        <p:blipFill>
          <a:blip r:embed="rId4"/>
          <a:stretch>
            <a:fillRect/>
          </a:stretch>
        </p:blipFill>
        <p:spPr>
          <a:xfrm>
            <a:off x="7429520" y="5857892"/>
            <a:ext cx="1487301" cy="749746"/>
          </a:xfrm>
          <a:prstGeom prst="rect">
            <a:avLst/>
          </a:prstGeom>
        </p:spPr>
      </p:pic>
    </p:spTree>
  </p:cSld>
  <p:clrMapOvr>
    <a:masterClrMapping/>
  </p:clrMapOvr>
  <p:transition>
    <p:wedg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z="3600" dirty="0" smtClean="0">
                <a:solidFill>
                  <a:schemeClr val="accent6"/>
                </a:solidFill>
              </a:rPr>
              <a:t>Microsoft Windows NT 4.0</a:t>
            </a:r>
            <a:endParaRPr lang="pl-PL" dirty="0"/>
          </a:p>
        </p:txBody>
      </p:sp>
      <p:pic>
        <p:nvPicPr>
          <p:cNvPr id="6" name="Symbol zastępczy zawartości 5" descr="nt4wslogo.gif"/>
          <p:cNvPicPr>
            <a:picLocks noGrp="1" noChangeAspect="1"/>
          </p:cNvPicPr>
          <p:nvPr>
            <p:ph sz="quarter" idx="1"/>
          </p:nvPr>
        </p:nvPicPr>
        <p:blipFill>
          <a:blip r:embed="rId2"/>
          <a:stretch>
            <a:fillRect/>
          </a:stretch>
        </p:blipFill>
        <p:spPr>
          <a:xfrm>
            <a:off x="571472" y="1643050"/>
            <a:ext cx="2333625" cy="15049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Obraz 3" descr="WindowsLogo_256x256.png"/>
          <p:cNvPicPr>
            <a:picLocks noChangeAspect="1"/>
          </p:cNvPicPr>
          <p:nvPr/>
        </p:nvPicPr>
        <p:blipFill>
          <a:blip r:embed="rId3" cstate="print"/>
          <a:stretch>
            <a:fillRect/>
          </a:stretch>
        </p:blipFill>
        <p:spPr>
          <a:xfrm>
            <a:off x="4275362" y="1000108"/>
            <a:ext cx="571504" cy="571504"/>
          </a:xfrm>
          <a:prstGeom prst="rect">
            <a:avLst/>
          </a:prstGeom>
        </p:spPr>
      </p:pic>
      <p:pic>
        <p:nvPicPr>
          <p:cNvPr id="7" name="Obraz 6" descr="nt4svlogo.gif"/>
          <p:cNvPicPr>
            <a:picLocks noChangeAspect="1"/>
          </p:cNvPicPr>
          <p:nvPr/>
        </p:nvPicPr>
        <p:blipFill>
          <a:blip r:embed="rId4"/>
          <a:stretch>
            <a:fillRect/>
          </a:stretch>
        </p:blipFill>
        <p:spPr>
          <a:xfrm>
            <a:off x="571472" y="3357562"/>
            <a:ext cx="2333625" cy="15049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Obraz 7" descr="nt4license.gif"/>
          <p:cNvPicPr>
            <a:picLocks noChangeAspect="1"/>
          </p:cNvPicPr>
          <p:nvPr/>
        </p:nvPicPr>
        <p:blipFill>
          <a:blip r:embed="rId5"/>
          <a:stretch>
            <a:fillRect/>
          </a:stretch>
        </p:blipFill>
        <p:spPr>
          <a:xfrm>
            <a:off x="5286380" y="1571612"/>
            <a:ext cx="3500462" cy="262534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Obraz 8" descr="nt4start.gif"/>
          <p:cNvPicPr>
            <a:picLocks noChangeAspect="1"/>
          </p:cNvPicPr>
          <p:nvPr/>
        </p:nvPicPr>
        <p:blipFill>
          <a:blip r:embed="rId6"/>
          <a:stretch>
            <a:fillRect/>
          </a:stretch>
        </p:blipFill>
        <p:spPr>
          <a:xfrm>
            <a:off x="3357554" y="4357694"/>
            <a:ext cx="2928958" cy="219671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Obraz 10" descr="spistresci.png">
            <a:hlinkClick r:id="rId7" action="ppaction://hlinksldjump"/>
          </p:cNvPr>
          <p:cNvPicPr>
            <a:picLocks noChangeAspect="1"/>
          </p:cNvPicPr>
          <p:nvPr/>
        </p:nvPicPr>
        <p:blipFill>
          <a:blip r:embed="rId8"/>
          <a:stretch>
            <a:fillRect/>
          </a:stretch>
        </p:blipFill>
        <p:spPr>
          <a:xfrm>
            <a:off x="7429520" y="5857892"/>
            <a:ext cx="1487301" cy="749746"/>
          </a:xfrm>
          <a:prstGeom prst="rect">
            <a:avLst/>
          </a:prstGeom>
        </p:spPr>
      </p:pic>
    </p:spTree>
  </p:cSld>
  <p:clrMapOvr>
    <a:masterClrMapping/>
  </p:clrMapOvr>
  <p:transition>
    <p:wedg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3600" dirty="0" smtClean="0">
                <a:solidFill>
                  <a:schemeClr val="accent6"/>
                </a:solidFill>
              </a:rPr>
              <a:t>Microsoft Windows 98</a:t>
            </a:r>
            <a:endParaRPr lang="pl-PL" sz="3600" dirty="0"/>
          </a:p>
        </p:txBody>
      </p:sp>
      <p:sp>
        <p:nvSpPr>
          <p:cNvPr id="3" name="Symbol zastępczy zawartości 2"/>
          <p:cNvSpPr>
            <a:spLocks noGrp="1"/>
          </p:cNvSpPr>
          <p:nvPr>
            <p:ph sz="quarter" idx="1"/>
          </p:nvPr>
        </p:nvSpPr>
        <p:spPr>
          <a:xfrm>
            <a:off x="301752" y="1527048"/>
            <a:ext cx="8503920" cy="4830910"/>
          </a:xfrm>
        </p:spPr>
        <p:txBody>
          <a:bodyPr>
            <a:noAutofit/>
          </a:bodyPr>
          <a:lstStyle/>
          <a:p>
            <a:r>
              <a:rPr lang="pl-PL" sz="1700" b="1" dirty="0" smtClean="0"/>
              <a:t>Windows 98</a:t>
            </a:r>
            <a:r>
              <a:rPr lang="pl-PL" sz="1700" dirty="0" smtClean="0"/>
              <a:t> (nazwa robocza </a:t>
            </a:r>
            <a:r>
              <a:rPr lang="pl-PL" sz="1700" i="1" dirty="0" smtClean="0"/>
              <a:t>Memphis</a:t>
            </a:r>
            <a:r>
              <a:rPr lang="pl-PL" sz="1700" dirty="0" smtClean="0"/>
              <a:t>, numer wersji 4.1) - 32-bitowy system operacyjny </a:t>
            </a:r>
          </a:p>
          <a:p>
            <a:pPr>
              <a:buNone/>
            </a:pPr>
            <a:r>
              <a:rPr lang="pl-PL" sz="1700" dirty="0" smtClean="0"/>
              <a:t>	z graficznym interfejsem użytkownika firmy Microsoft. Jego premiera miała miejsce 25 czerwca 1998.</a:t>
            </a:r>
          </a:p>
          <a:p>
            <a:r>
              <a:rPr lang="pl-PL" sz="1700" dirty="0" smtClean="0"/>
              <a:t>System w dużej mierze opiera się na Windows 95, ale zawiera poprawioną (lub dodaną) obsługę standardów takich jak USB, MMX i AGP. Windows 98 obsługuje system plików FAT32, wprowadzony już w wersji 95 OSR2. Dodano obsługę wielu monitorów, WebTV. Dodatkową nowością jest większe zintegrowanie przeglądarki internetowej Internet Explorer z interfejsem użytkownika, tzn. </a:t>
            </a:r>
            <a:r>
              <a:rPr lang="pl-PL" sz="1700" i="1" dirty="0" err="1" smtClean="0"/>
              <a:t>Active</a:t>
            </a:r>
            <a:r>
              <a:rPr lang="pl-PL" sz="1700" i="1" dirty="0" smtClean="0"/>
              <a:t> Desktop</a:t>
            </a:r>
            <a:r>
              <a:rPr lang="pl-PL" sz="1700" dirty="0" smtClean="0"/>
              <a:t>.</a:t>
            </a:r>
          </a:p>
          <a:p>
            <a:r>
              <a:rPr lang="pl-PL" sz="1700" dirty="0" smtClean="0"/>
              <a:t>Microsoft po raz pierwszy dla Windows 98 udostępnił darmową usługę Windows </a:t>
            </a:r>
            <a:r>
              <a:rPr lang="pl-PL" sz="1700" dirty="0" err="1" smtClean="0"/>
              <a:t>Update</a:t>
            </a:r>
            <a:r>
              <a:rPr lang="pl-PL" sz="1700" dirty="0" smtClean="0"/>
              <a:t>, służącą do aktualizacji systemu.</a:t>
            </a:r>
          </a:p>
          <a:p>
            <a:r>
              <a:rPr lang="pl-PL" sz="1700" dirty="0" smtClean="0"/>
              <a:t>Zarządzanie oknami w systemie Windows 98 pozostaje prawie takie samo jak w Windows 95. Teraz paski tytułowe mogą posiadać kolory przenikające się, przesuwanie kursora myszki ponad przyciskiem sterującym przywołuje okienko podpowiedzi, a przesuwanie myszką ponad elementem menu rysuje wokół niego trójwymiarową krawędź przycisku. Główną zmianę w Windows 98 stanowi powłoka systemu.</a:t>
            </a:r>
            <a:endParaRPr lang="pl-PL" sz="1700" dirty="0"/>
          </a:p>
        </p:txBody>
      </p:sp>
      <p:pic>
        <p:nvPicPr>
          <p:cNvPr id="4" name="Obraz 3" descr="WindowsLogo_256x256.png"/>
          <p:cNvPicPr>
            <a:picLocks noChangeAspect="1"/>
          </p:cNvPicPr>
          <p:nvPr/>
        </p:nvPicPr>
        <p:blipFill>
          <a:blip r:embed="rId2" cstate="print"/>
          <a:stretch>
            <a:fillRect/>
          </a:stretch>
        </p:blipFill>
        <p:spPr>
          <a:xfrm>
            <a:off x="4275362" y="1000108"/>
            <a:ext cx="571504" cy="571504"/>
          </a:xfrm>
          <a:prstGeom prst="rect">
            <a:avLst/>
          </a:prstGeom>
        </p:spPr>
      </p:pic>
      <p:pic>
        <p:nvPicPr>
          <p:cNvPr id="6" name="Obraz 5" descr="spistresci.png">
            <a:hlinkClick r:id="rId3" action="ppaction://hlinksldjump"/>
          </p:cNvPr>
          <p:cNvPicPr>
            <a:picLocks noChangeAspect="1"/>
          </p:cNvPicPr>
          <p:nvPr/>
        </p:nvPicPr>
        <p:blipFill>
          <a:blip r:embed="rId4"/>
          <a:stretch>
            <a:fillRect/>
          </a:stretch>
        </p:blipFill>
        <p:spPr>
          <a:xfrm>
            <a:off x="7429520" y="5857892"/>
            <a:ext cx="1487301" cy="749746"/>
          </a:xfrm>
          <a:prstGeom prst="rect">
            <a:avLst/>
          </a:prstGeom>
        </p:spPr>
      </p:pic>
    </p:spTree>
  </p:cSld>
  <p:clrMapOvr>
    <a:masterClrMapping/>
  </p:clrMapOvr>
  <p:transition>
    <p:wedg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z="3600" dirty="0" smtClean="0">
                <a:solidFill>
                  <a:schemeClr val="accent6"/>
                </a:solidFill>
              </a:rPr>
              <a:t>Microsoft Windows 98</a:t>
            </a:r>
            <a:endParaRPr lang="pl-PL" dirty="0"/>
          </a:p>
        </p:txBody>
      </p:sp>
      <p:pic>
        <p:nvPicPr>
          <p:cNvPr id="5" name="Symbol zastępczy zawartości 4" descr="w98logo.gif"/>
          <p:cNvPicPr>
            <a:picLocks noGrp="1" noChangeAspect="1"/>
          </p:cNvPicPr>
          <p:nvPr>
            <p:ph sz="quarter" idx="1"/>
          </p:nvPr>
        </p:nvPicPr>
        <p:blipFill>
          <a:blip r:embed="rId2"/>
          <a:stretch>
            <a:fillRect/>
          </a:stretch>
        </p:blipFill>
        <p:spPr>
          <a:xfrm>
            <a:off x="714348" y="1500174"/>
            <a:ext cx="2928958" cy="21898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Obraz 3" descr="WindowsLogo_256x256.png"/>
          <p:cNvPicPr>
            <a:picLocks noChangeAspect="1"/>
          </p:cNvPicPr>
          <p:nvPr/>
        </p:nvPicPr>
        <p:blipFill>
          <a:blip r:embed="rId3" cstate="print"/>
          <a:stretch>
            <a:fillRect/>
          </a:stretch>
        </p:blipFill>
        <p:spPr>
          <a:xfrm>
            <a:off x="4275362" y="1000108"/>
            <a:ext cx="571504" cy="571504"/>
          </a:xfrm>
          <a:prstGeom prst="rect">
            <a:avLst/>
          </a:prstGeom>
        </p:spPr>
      </p:pic>
      <p:pic>
        <p:nvPicPr>
          <p:cNvPr id="6" name="Obraz 5" descr="win98desk.gif"/>
          <p:cNvPicPr>
            <a:picLocks noChangeAspect="1"/>
          </p:cNvPicPr>
          <p:nvPr/>
        </p:nvPicPr>
        <p:blipFill>
          <a:blip r:embed="rId4"/>
          <a:stretch>
            <a:fillRect/>
          </a:stretch>
        </p:blipFill>
        <p:spPr>
          <a:xfrm>
            <a:off x="5500694" y="1500174"/>
            <a:ext cx="3333756" cy="248629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Obraz 6" descr="win98start.gif"/>
          <p:cNvPicPr>
            <a:picLocks noChangeAspect="1"/>
          </p:cNvPicPr>
          <p:nvPr/>
        </p:nvPicPr>
        <p:blipFill>
          <a:blip r:embed="rId5"/>
          <a:stretch>
            <a:fillRect/>
          </a:stretch>
        </p:blipFill>
        <p:spPr>
          <a:xfrm>
            <a:off x="500034" y="3929066"/>
            <a:ext cx="3143272" cy="23677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Obraz 7" descr="win98shut.gif"/>
          <p:cNvPicPr>
            <a:picLocks noChangeAspect="1"/>
          </p:cNvPicPr>
          <p:nvPr/>
        </p:nvPicPr>
        <p:blipFill>
          <a:blip r:embed="rId6"/>
          <a:srcRect l="3302" t="11240" b="24017"/>
          <a:stretch>
            <a:fillRect/>
          </a:stretch>
        </p:blipFill>
        <p:spPr>
          <a:xfrm>
            <a:off x="4714876" y="4214818"/>
            <a:ext cx="3214710" cy="15716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Obraz 9" descr="spistresci.png">
            <a:hlinkClick r:id="rId7" action="ppaction://hlinksldjump"/>
          </p:cNvPr>
          <p:cNvPicPr>
            <a:picLocks noChangeAspect="1"/>
          </p:cNvPicPr>
          <p:nvPr/>
        </p:nvPicPr>
        <p:blipFill>
          <a:blip r:embed="rId8"/>
          <a:stretch>
            <a:fillRect/>
          </a:stretch>
        </p:blipFill>
        <p:spPr>
          <a:xfrm>
            <a:off x="7429520" y="5857892"/>
            <a:ext cx="1487301" cy="749746"/>
          </a:xfrm>
          <a:prstGeom prst="rect">
            <a:avLst/>
          </a:prstGeom>
        </p:spPr>
      </p:pic>
    </p:spTree>
  </p:cSld>
  <p:clrMapOvr>
    <a:masterClrMapping/>
  </p:clrMapOvr>
  <p:transition>
    <p:wedg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3600" dirty="0" smtClean="0">
                <a:solidFill>
                  <a:schemeClr val="accent6"/>
                </a:solidFill>
              </a:rPr>
              <a:t>Microsoft Windows 2000</a:t>
            </a:r>
            <a:endParaRPr lang="pl-PL" sz="3600" dirty="0"/>
          </a:p>
        </p:txBody>
      </p:sp>
      <p:sp>
        <p:nvSpPr>
          <p:cNvPr id="3" name="Symbol zastępczy zawartości 2"/>
          <p:cNvSpPr>
            <a:spLocks noGrp="1"/>
          </p:cNvSpPr>
          <p:nvPr>
            <p:ph sz="quarter" idx="1"/>
          </p:nvPr>
        </p:nvSpPr>
        <p:spPr/>
        <p:txBody>
          <a:bodyPr>
            <a:normAutofit/>
          </a:bodyPr>
          <a:lstStyle/>
          <a:p>
            <a:r>
              <a:rPr lang="pl-PL" sz="1800" b="1" dirty="0" smtClean="0"/>
              <a:t>Microsoft Windows 2000</a:t>
            </a:r>
            <a:r>
              <a:rPr lang="pl-PL" sz="1800" dirty="0" smtClean="0"/>
              <a:t> – jest biznesowym, 32-bitowym, wielozadaniowym z wywłaszczaniem, wielowątkowym, systemem operacyjnym z serii NT. Jest to kolejny system operacyjny należący do rodziny Microsoft Windows NT. Został wydany 17 lutego 2000 roku. Jego następcami są Windows XP, wydany w październiku 2001 roku, oraz Windows Server 2003, wydany w kwietniu 2003 roku. Windows 2000 jest klasyfikowany jako system operacyjny o jądrze hybrydowym.</a:t>
            </a:r>
          </a:p>
          <a:p>
            <a:r>
              <a:rPr lang="pl-PL" sz="1800" dirty="0" smtClean="0"/>
              <a:t>Powstały cztery edycje systemu operacyjnego Windows 2000: Professional, Server, </a:t>
            </a:r>
            <a:r>
              <a:rPr lang="pl-PL" sz="1800" dirty="0" err="1" smtClean="0"/>
              <a:t>Advanced</a:t>
            </a:r>
            <a:r>
              <a:rPr lang="pl-PL" sz="1800" dirty="0" smtClean="0"/>
              <a:t> Server, i </a:t>
            </a:r>
            <a:r>
              <a:rPr lang="pl-PL" sz="1800" dirty="0" err="1" smtClean="0"/>
              <a:t>Datacenter</a:t>
            </a:r>
            <a:r>
              <a:rPr lang="pl-PL" sz="1800" dirty="0" smtClean="0"/>
              <a:t> Server. Ponadto Microsoft wydał także wersję </a:t>
            </a:r>
            <a:r>
              <a:rPr lang="pl-PL" sz="1800" dirty="0" err="1" smtClean="0"/>
              <a:t>Advanced</a:t>
            </a:r>
            <a:r>
              <a:rPr lang="pl-PL" sz="1800" dirty="0" smtClean="0"/>
              <a:t> Server Limited </a:t>
            </a:r>
            <a:r>
              <a:rPr lang="pl-PL" sz="1800" dirty="0" err="1" smtClean="0"/>
              <a:t>Edition</a:t>
            </a:r>
            <a:r>
              <a:rPr lang="pl-PL" sz="1800" dirty="0" smtClean="0"/>
              <a:t> i </a:t>
            </a:r>
            <a:r>
              <a:rPr lang="pl-PL" sz="1800" dirty="0" err="1" smtClean="0"/>
              <a:t>Datacenter</a:t>
            </a:r>
            <a:r>
              <a:rPr lang="pl-PL" sz="1800" dirty="0" smtClean="0"/>
              <a:t> Server Limited </a:t>
            </a:r>
            <a:r>
              <a:rPr lang="pl-PL" sz="1800" dirty="0" err="1" smtClean="0"/>
              <a:t>Edition</a:t>
            </a:r>
            <a:r>
              <a:rPr lang="pl-PL" sz="1800" dirty="0" smtClean="0"/>
              <a:t>, które zostały wprowadzone na rynek w 2001 roku i obsługiwały 64-bitowe mikroprocesory Intel Itanium. Mimo, że poszczególne edycje systemu operacyjnego Windows 2000 są przeznaczone dla różnych rynków docelowych, wszystkie dzielą zestaw najważniejszych funkcjonalności, włączając w to wiele narzędzi systemowych, takich jak Microsoft Management </a:t>
            </a:r>
            <a:r>
              <a:rPr lang="pl-PL" sz="1800" dirty="0" err="1" smtClean="0"/>
              <a:t>Console</a:t>
            </a:r>
            <a:r>
              <a:rPr lang="pl-PL" sz="1800" dirty="0" smtClean="0"/>
              <a:t> i aplikacje standardowe systemu administracji.</a:t>
            </a:r>
          </a:p>
          <a:p>
            <a:endParaRPr lang="pl-PL" dirty="0"/>
          </a:p>
        </p:txBody>
      </p:sp>
      <p:pic>
        <p:nvPicPr>
          <p:cNvPr id="4" name="Obraz 3" descr="WindowsLogo_256x256.png"/>
          <p:cNvPicPr>
            <a:picLocks noChangeAspect="1"/>
          </p:cNvPicPr>
          <p:nvPr/>
        </p:nvPicPr>
        <p:blipFill>
          <a:blip r:embed="rId2" cstate="print"/>
          <a:stretch>
            <a:fillRect/>
          </a:stretch>
        </p:blipFill>
        <p:spPr>
          <a:xfrm>
            <a:off x="4275362" y="1000108"/>
            <a:ext cx="571504" cy="571504"/>
          </a:xfrm>
          <a:prstGeom prst="rect">
            <a:avLst/>
          </a:prstGeom>
        </p:spPr>
      </p:pic>
      <p:pic>
        <p:nvPicPr>
          <p:cNvPr id="6" name="Obraz 5" descr="spistresci.png">
            <a:hlinkClick r:id="rId3" action="ppaction://hlinksldjump"/>
          </p:cNvPr>
          <p:cNvPicPr>
            <a:picLocks noChangeAspect="1"/>
          </p:cNvPicPr>
          <p:nvPr/>
        </p:nvPicPr>
        <p:blipFill>
          <a:blip r:embed="rId4"/>
          <a:stretch>
            <a:fillRect/>
          </a:stretch>
        </p:blipFill>
        <p:spPr>
          <a:xfrm>
            <a:off x="7429520" y="5857892"/>
            <a:ext cx="1487301" cy="749746"/>
          </a:xfrm>
          <a:prstGeom prst="rect">
            <a:avLst/>
          </a:prstGeom>
        </p:spPr>
      </p:pic>
    </p:spTree>
  </p:cSld>
  <p:clrMapOvr>
    <a:masterClrMapping/>
  </p:clrMapOvr>
  <p:transition>
    <p:wedg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z="3600" dirty="0" smtClean="0">
                <a:solidFill>
                  <a:schemeClr val="accent6"/>
                </a:solidFill>
              </a:rPr>
              <a:t>Microsoft Windows 2000</a:t>
            </a:r>
            <a:endParaRPr lang="pl-PL" dirty="0"/>
          </a:p>
        </p:txBody>
      </p:sp>
      <p:pic>
        <p:nvPicPr>
          <p:cNvPr id="4" name="Symbol zastępczy zawartości 3" descr="w2kboot.gif"/>
          <p:cNvPicPr>
            <a:picLocks noGrp="1" noChangeAspect="1"/>
          </p:cNvPicPr>
          <p:nvPr>
            <p:ph sz="quarter" idx="1"/>
          </p:nvPr>
        </p:nvPicPr>
        <p:blipFill>
          <a:blip r:embed="rId3"/>
          <a:stretch>
            <a:fillRect/>
          </a:stretch>
        </p:blipFill>
        <p:spPr>
          <a:xfrm>
            <a:off x="428596" y="1714488"/>
            <a:ext cx="3099598" cy="23246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Obraz 4" descr="w2kfilebrowser.gif"/>
          <p:cNvPicPr>
            <a:picLocks noChangeAspect="1"/>
          </p:cNvPicPr>
          <p:nvPr/>
        </p:nvPicPr>
        <p:blipFill>
          <a:blip r:embed="rId4"/>
          <a:stretch>
            <a:fillRect/>
          </a:stretch>
        </p:blipFill>
        <p:spPr>
          <a:xfrm>
            <a:off x="4857752" y="1643050"/>
            <a:ext cx="3938598" cy="295394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Obraz 5" descr="w2kfademenus.gif"/>
          <p:cNvPicPr>
            <a:picLocks noChangeAspect="1"/>
          </p:cNvPicPr>
          <p:nvPr/>
        </p:nvPicPr>
        <p:blipFill>
          <a:blip r:embed="rId5"/>
          <a:stretch>
            <a:fillRect/>
          </a:stretch>
        </p:blipFill>
        <p:spPr>
          <a:xfrm>
            <a:off x="571472" y="4143380"/>
            <a:ext cx="3224218" cy="24181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Obraz 6" descr="w2kshutdown.gif"/>
          <p:cNvPicPr>
            <a:picLocks noChangeAspect="1"/>
          </p:cNvPicPr>
          <p:nvPr/>
        </p:nvPicPr>
        <p:blipFill>
          <a:blip r:embed="rId6"/>
          <a:srcRect t="8984" r="7519" b="18750"/>
          <a:stretch>
            <a:fillRect/>
          </a:stretch>
        </p:blipFill>
        <p:spPr>
          <a:xfrm>
            <a:off x="4286248" y="4786322"/>
            <a:ext cx="3071834" cy="18002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Obraz 7" descr="WindowsLogo_256x256.png"/>
          <p:cNvPicPr>
            <a:picLocks noChangeAspect="1"/>
          </p:cNvPicPr>
          <p:nvPr/>
        </p:nvPicPr>
        <p:blipFill>
          <a:blip r:embed="rId7" cstate="print"/>
          <a:stretch>
            <a:fillRect/>
          </a:stretch>
        </p:blipFill>
        <p:spPr>
          <a:xfrm>
            <a:off x="4275362" y="1000108"/>
            <a:ext cx="571504" cy="571504"/>
          </a:xfrm>
          <a:prstGeom prst="rect">
            <a:avLst/>
          </a:prstGeom>
        </p:spPr>
      </p:pic>
      <p:pic>
        <p:nvPicPr>
          <p:cNvPr id="10" name="Obraz 9" descr="spistresci.png">
            <a:hlinkClick r:id="rId8" action="ppaction://hlinksldjump"/>
          </p:cNvPr>
          <p:cNvPicPr>
            <a:picLocks noChangeAspect="1"/>
          </p:cNvPicPr>
          <p:nvPr/>
        </p:nvPicPr>
        <p:blipFill>
          <a:blip r:embed="rId9"/>
          <a:stretch>
            <a:fillRect/>
          </a:stretch>
        </p:blipFill>
        <p:spPr>
          <a:xfrm>
            <a:off x="7429520" y="5857892"/>
            <a:ext cx="1487301" cy="749746"/>
          </a:xfrm>
          <a:prstGeom prst="rect">
            <a:avLst/>
          </a:prstGeom>
        </p:spPr>
      </p:pic>
    </p:spTree>
  </p:cSld>
  <p:clrMapOvr>
    <a:masterClrMapping/>
  </p:clrMapOvr>
  <p:transition>
    <p:wedg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3600" dirty="0" smtClean="0">
                <a:solidFill>
                  <a:schemeClr val="accent6"/>
                </a:solidFill>
              </a:rPr>
              <a:t>Microsoft Windows Me</a:t>
            </a:r>
            <a:endParaRPr lang="pl-PL" sz="3600" dirty="0"/>
          </a:p>
        </p:txBody>
      </p:sp>
      <p:sp>
        <p:nvSpPr>
          <p:cNvPr id="3" name="Symbol zastępczy zawartości 2"/>
          <p:cNvSpPr>
            <a:spLocks noGrp="1"/>
          </p:cNvSpPr>
          <p:nvPr>
            <p:ph sz="quarter" idx="1"/>
          </p:nvPr>
        </p:nvSpPr>
        <p:spPr/>
        <p:txBody>
          <a:bodyPr>
            <a:normAutofit/>
          </a:bodyPr>
          <a:lstStyle/>
          <a:p>
            <a:r>
              <a:rPr lang="pl-PL" sz="1800" b="1" dirty="0" smtClean="0"/>
              <a:t>Windows Me</a:t>
            </a:r>
            <a:r>
              <a:rPr lang="pl-PL" sz="1800" dirty="0" smtClean="0"/>
              <a:t> (</a:t>
            </a:r>
            <a:r>
              <a:rPr lang="pl-PL" sz="1800" i="1" dirty="0" smtClean="0"/>
              <a:t>Millennium </a:t>
            </a:r>
            <a:r>
              <a:rPr lang="pl-PL" sz="1800" i="1" dirty="0" err="1" smtClean="0"/>
              <a:t>Edition</a:t>
            </a:r>
            <a:r>
              <a:rPr lang="pl-PL" sz="1800" dirty="0" smtClean="0"/>
              <a:t>, </a:t>
            </a:r>
            <a:r>
              <a:rPr lang="pl-PL" sz="1800" i="1" dirty="0" smtClean="0"/>
              <a:t>Windows ME</a:t>
            </a:r>
            <a:r>
              <a:rPr lang="pl-PL" sz="1800" dirty="0" smtClean="0"/>
              <a:t>, nazwa kodowa </a:t>
            </a:r>
            <a:r>
              <a:rPr lang="pl-PL" sz="1800" i="1" dirty="0" smtClean="0"/>
              <a:t>Georgia</a:t>
            </a:r>
            <a:r>
              <a:rPr lang="pl-PL" sz="1800" dirty="0" smtClean="0"/>
              <a:t>) - hybrydowy 16/32-bitowy system operacyjny z graficznym interfejsem użytkownika (GUI), wyprodukowany przez firmę Microsoft. Jego premiera miała miejsce 14 września 2000 roku.</a:t>
            </a:r>
          </a:p>
          <a:p>
            <a:r>
              <a:rPr lang="pl-PL" sz="1800" i="1" dirty="0" smtClean="0"/>
              <a:t>Windows Me</a:t>
            </a:r>
            <a:r>
              <a:rPr lang="pl-PL" sz="1800" dirty="0" smtClean="0"/>
              <a:t> to kontynuacja linii 95/98. Zmiany w stosunku do poprzednich wersji Windows polegają m.in. na dołączeniu programu Internet Explorer i Outlook Express w wersji 5.5 oraz pakietu </a:t>
            </a:r>
            <a:r>
              <a:rPr lang="pl-PL" sz="1800" i="1" dirty="0" smtClean="0"/>
              <a:t>Windows Media</a:t>
            </a:r>
            <a:r>
              <a:rPr lang="pl-PL" sz="1800" dirty="0" smtClean="0"/>
              <a:t>, w którego skład wchodzą: </a:t>
            </a:r>
            <a:r>
              <a:rPr lang="pl-PL" sz="1800" i="1" dirty="0" smtClean="0"/>
              <a:t>Windows Media Player 7</a:t>
            </a:r>
            <a:r>
              <a:rPr lang="pl-PL" sz="1800" dirty="0" smtClean="0"/>
              <a:t> (</a:t>
            </a:r>
            <a:r>
              <a:rPr lang="pl-PL" sz="1800" dirty="0" err="1" smtClean="0"/>
              <a:t>wmplayer.exe</a:t>
            </a:r>
            <a:r>
              <a:rPr lang="pl-PL" sz="1800" dirty="0" smtClean="0"/>
              <a:t>), </a:t>
            </a:r>
            <a:r>
              <a:rPr lang="pl-PL" sz="1800" i="1" dirty="0" smtClean="0"/>
              <a:t>Windows </a:t>
            </a:r>
            <a:r>
              <a:rPr lang="pl-PL" sz="1800" i="1" dirty="0" err="1" smtClean="0"/>
              <a:t>Movie</a:t>
            </a:r>
            <a:r>
              <a:rPr lang="pl-PL" sz="1800" i="1" dirty="0" smtClean="0"/>
              <a:t> </a:t>
            </a:r>
            <a:r>
              <a:rPr lang="pl-PL" sz="1800" i="1" dirty="0" err="1" smtClean="0"/>
              <a:t>Maker</a:t>
            </a:r>
            <a:r>
              <a:rPr lang="pl-PL" sz="1800" i="1" dirty="0" smtClean="0"/>
              <a:t> (</a:t>
            </a:r>
            <a:r>
              <a:rPr lang="pl-PL" sz="1800" i="1" dirty="0" err="1" smtClean="0"/>
              <a:t>moviemk.exe</a:t>
            </a:r>
            <a:r>
              <a:rPr lang="pl-PL" sz="1800" i="1" dirty="0" smtClean="0"/>
              <a:t>) i Windows DVD Player (</a:t>
            </a:r>
            <a:r>
              <a:rPr lang="pl-PL" sz="1800" i="1" dirty="0" err="1" smtClean="0"/>
              <a:t>dvdplay.exe</a:t>
            </a:r>
            <a:r>
              <a:rPr lang="pl-PL" sz="1800" i="1" dirty="0" smtClean="0"/>
              <a:t>)</a:t>
            </a:r>
            <a:r>
              <a:rPr lang="pl-PL" sz="1800" dirty="0" smtClean="0"/>
              <a:t>. Wraz z tymi programami użytkownik otrzymywał przewodniki po dodatku Windows Media (stworzone w technologii HTA), dostępne przez łatwe w obsłudze Centrum pomocy i obsługi technicznej. Większość tych programów można było ściągnąć za darmo z Internetu. W systemie duży nacisk położono na wygodę i łatwość obsługi systemu, lecz często z miernym rezultatem - Centrum Pomocy nieco niedopracowanym programem (nie zawsze było w stanie znaleźć rozwiązanie problemu użytkownika, a na dodatek wykryto w nim lukę bezpieczeństwa).</a:t>
            </a:r>
            <a:endParaRPr lang="pl-PL" sz="1800" dirty="0"/>
          </a:p>
        </p:txBody>
      </p:sp>
      <p:pic>
        <p:nvPicPr>
          <p:cNvPr id="4" name="Obraz 3" descr="WindowsLogo_256x256.png"/>
          <p:cNvPicPr>
            <a:picLocks noChangeAspect="1"/>
          </p:cNvPicPr>
          <p:nvPr/>
        </p:nvPicPr>
        <p:blipFill>
          <a:blip r:embed="rId2" cstate="print"/>
          <a:stretch>
            <a:fillRect/>
          </a:stretch>
        </p:blipFill>
        <p:spPr>
          <a:xfrm>
            <a:off x="4275362" y="1000108"/>
            <a:ext cx="571504" cy="571504"/>
          </a:xfrm>
          <a:prstGeom prst="rect">
            <a:avLst/>
          </a:prstGeom>
        </p:spPr>
      </p:pic>
      <p:pic>
        <p:nvPicPr>
          <p:cNvPr id="6" name="Obraz 5" descr="spistresci.png">
            <a:hlinkClick r:id="rId3" action="ppaction://hlinksldjump"/>
          </p:cNvPr>
          <p:cNvPicPr>
            <a:picLocks noChangeAspect="1"/>
          </p:cNvPicPr>
          <p:nvPr/>
        </p:nvPicPr>
        <p:blipFill>
          <a:blip r:embed="rId4"/>
          <a:stretch>
            <a:fillRect/>
          </a:stretch>
        </p:blipFill>
        <p:spPr>
          <a:xfrm>
            <a:off x="7429520" y="5857892"/>
            <a:ext cx="1487301" cy="749746"/>
          </a:xfrm>
          <a:prstGeom prst="rect">
            <a:avLst/>
          </a:prstGeom>
        </p:spPr>
      </p:pic>
    </p:spTree>
  </p:cSld>
  <p:clrMapOvr>
    <a:masterClrMapping/>
  </p:clrMapOvr>
  <p:transition>
    <p:wedg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z="3600" dirty="0" smtClean="0">
                <a:solidFill>
                  <a:schemeClr val="accent6"/>
                </a:solidFill>
              </a:rPr>
              <a:t>Microsoft Windows Me</a:t>
            </a:r>
            <a:endParaRPr lang="pl-PL" dirty="0"/>
          </a:p>
        </p:txBody>
      </p:sp>
      <p:pic>
        <p:nvPicPr>
          <p:cNvPr id="4" name="Symbol zastępczy zawartości 3" descr="melogo.gif"/>
          <p:cNvPicPr>
            <a:picLocks noGrp="1" noChangeAspect="1"/>
          </p:cNvPicPr>
          <p:nvPr>
            <p:ph sz="quarter" idx="1"/>
          </p:nvPr>
        </p:nvPicPr>
        <p:blipFill>
          <a:blip r:embed="rId2"/>
          <a:stretch>
            <a:fillRect/>
          </a:stretch>
        </p:blipFill>
        <p:spPr>
          <a:xfrm>
            <a:off x="285720" y="1571612"/>
            <a:ext cx="3895725" cy="6762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Obraz 4" descr="memydocs.gif"/>
          <p:cNvPicPr>
            <a:picLocks noChangeAspect="1"/>
          </p:cNvPicPr>
          <p:nvPr/>
        </p:nvPicPr>
        <p:blipFill>
          <a:blip r:embed="rId3"/>
          <a:stretch>
            <a:fillRect/>
          </a:stretch>
        </p:blipFill>
        <p:spPr>
          <a:xfrm>
            <a:off x="4357686" y="4429132"/>
            <a:ext cx="2857520" cy="214979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Obraz 5" descr="megames.gif"/>
          <p:cNvPicPr>
            <a:picLocks noChangeAspect="1"/>
          </p:cNvPicPr>
          <p:nvPr/>
        </p:nvPicPr>
        <p:blipFill>
          <a:blip r:embed="rId4"/>
          <a:stretch>
            <a:fillRect/>
          </a:stretch>
        </p:blipFill>
        <p:spPr>
          <a:xfrm>
            <a:off x="500034" y="2571744"/>
            <a:ext cx="3481394" cy="261104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Obraz 6" descr="memediaply.gif"/>
          <p:cNvPicPr>
            <a:picLocks noChangeAspect="1"/>
          </p:cNvPicPr>
          <p:nvPr/>
        </p:nvPicPr>
        <p:blipFill>
          <a:blip r:embed="rId5"/>
          <a:stretch>
            <a:fillRect/>
          </a:stretch>
        </p:blipFill>
        <p:spPr>
          <a:xfrm>
            <a:off x="5000628" y="1500174"/>
            <a:ext cx="3690946" cy="275958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Obraz 7" descr="WindowsLogo_256x256.png"/>
          <p:cNvPicPr>
            <a:picLocks noChangeAspect="1"/>
          </p:cNvPicPr>
          <p:nvPr/>
        </p:nvPicPr>
        <p:blipFill>
          <a:blip r:embed="rId6" cstate="print"/>
          <a:stretch>
            <a:fillRect/>
          </a:stretch>
        </p:blipFill>
        <p:spPr>
          <a:xfrm>
            <a:off x="4275362" y="1000108"/>
            <a:ext cx="571504" cy="571504"/>
          </a:xfrm>
          <a:prstGeom prst="rect">
            <a:avLst/>
          </a:prstGeom>
        </p:spPr>
      </p:pic>
      <p:pic>
        <p:nvPicPr>
          <p:cNvPr id="10" name="Obraz 9" descr="spistresci.png">
            <a:hlinkClick r:id="rId7" action="ppaction://hlinksldjump"/>
          </p:cNvPr>
          <p:cNvPicPr>
            <a:picLocks noChangeAspect="1"/>
          </p:cNvPicPr>
          <p:nvPr/>
        </p:nvPicPr>
        <p:blipFill>
          <a:blip r:embed="rId8"/>
          <a:stretch>
            <a:fillRect/>
          </a:stretch>
        </p:blipFill>
        <p:spPr>
          <a:xfrm>
            <a:off x="7429520" y="5857892"/>
            <a:ext cx="1487301" cy="749746"/>
          </a:xfrm>
          <a:prstGeom prst="rect">
            <a:avLst/>
          </a:prstGeom>
        </p:spPr>
      </p:pic>
    </p:spTree>
  </p:cSld>
  <p:clrMapOvr>
    <a:masterClrMapping/>
  </p:clrMapOvr>
  <p:transition>
    <p:wedg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z="3600" dirty="0" smtClean="0">
                <a:solidFill>
                  <a:schemeClr val="accent6"/>
                </a:solidFill>
              </a:rPr>
              <a:t>Microsoft Windows XP</a:t>
            </a:r>
            <a:endParaRPr lang="pl-PL" dirty="0"/>
          </a:p>
        </p:txBody>
      </p:sp>
      <p:sp>
        <p:nvSpPr>
          <p:cNvPr id="3" name="Symbol zastępczy zawartości 2"/>
          <p:cNvSpPr>
            <a:spLocks noGrp="1"/>
          </p:cNvSpPr>
          <p:nvPr>
            <p:ph sz="quarter" idx="1"/>
          </p:nvPr>
        </p:nvSpPr>
        <p:spPr/>
        <p:txBody>
          <a:bodyPr>
            <a:normAutofit fontScale="92500" lnSpcReduction="10000"/>
          </a:bodyPr>
          <a:lstStyle/>
          <a:p>
            <a:r>
              <a:rPr lang="pl-PL" sz="1600" b="1" dirty="0" smtClean="0"/>
              <a:t>Microsoft Windows XP</a:t>
            </a:r>
            <a:r>
              <a:rPr lang="pl-PL" sz="1600" dirty="0" smtClean="0"/>
              <a:t> (nazwa robocza </a:t>
            </a:r>
            <a:r>
              <a:rPr lang="pl-PL" sz="1600" i="1" dirty="0" smtClean="0"/>
              <a:t>Whistler</a:t>
            </a:r>
            <a:r>
              <a:rPr lang="pl-PL" sz="1600" dirty="0" smtClean="0"/>
              <a:t>) – wersja systemu operacyjnego Windows z rodziny Microsoft Windows NT (oparty na jądrze NT) firmy Microsoft, wydana oficjalnie 25 października 2001.</a:t>
            </a:r>
          </a:p>
          <a:p>
            <a:r>
              <a:rPr lang="pl-PL" sz="1600" dirty="0" smtClean="0"/>
              <a:t>Windows XP w wersji Home jest oficjalnym następcą systemu Windows Millennium </a:t>
            </a:r>
            <a:r>
              <a:rPr lang="pl-PL" sz="1600" dirty="0" err="1" smtClean="0"/>
              <a:t>Edition</a:t>
            </a:r>
            <a:r>
              <a:rPr lang="pl-PL" sz="1600" dirty="0" smtClean="0"/>
              <a:t>, w wersji Professional jest następcą Windows 2000. Nazwa XP pochodzi od angielskiego słowa </a:t>
            </a:r>
            <a:r>
              <a:rPr lang="pl-PL" sz="1600" i="1" dirty="0" err="1" smtClean="0"/>
              <a:t>eXPerience</a:t>
            </a:r>
            <a:r>
              <a:rPr lang="pl-PL" sz="1600" dirty="0" smtClean="0"/>
              <a:t>, czyli doświadczenie, doznanie.</a:t>
            </a:r>
          </a:p>
          <a:p>
            <a:r>
              <a:rPr lang="pl-PL" sz="1600" dirty="0" smtClean="0"/>
              <a:t>Windows XP jest udaną próbą stworzenia jednolitej linii systemów Windows. Wcześniej Microsoft rozwijał dwie linie produktów: jedną dla użytkowników domowych, a drugą do zastosowań zaawansowanych (linia NT). Pociągnęło to za sobą brak kompatybilności z wieloma aplikacjami DOS-owymi.</a:t>
            </a:r>
          </a:p>
          <a:p>
            <a:r>
              <a:rPr lang="pl-PL" sz="1600" dirty="0" smtClean="0"/>
              <a:t>System opiera się na kodzie NT z dodanym nowym GUI </a:t>
            </a:r>
            <a:r>
              <a:rPr lang="pl-PL" sz="1600" i="1" dirty="0" smtClean="0"/>
              <a:t>Luna</a:t>
            </a:r>
            <a:r>
              <a:rPr lang="pl-PL" sz="1600" dirty="0" smtClean="0"/>
              <a:t> zawierającym wiele nowości i usprawnień w stosunku do GUI użytego w poprzednich wersjach. Ponadto, zawiera zintegrowaną zaporę sieciową. Zapora sieciowa obecna w Windows XP jest prostym filtrem pakietów, który jest domyślnie aktywny po zainstalowaniu systemu z dodatkiem Service </a:t>
            </a:r>
            <a:r>
              <a:rPr lang="pl-PL" sz="1600" dirty="0" err="1" smtClean="0"/>
              <a:t>Pack</a:t>
            </a:r>
            <a:r>
              <a:rPr lang="pl-PL" sz="1600" dirty="0" smtClean="0"/>
              <a:t> 2 lub nowszym (bez tego dodatku zapora jest aktywowana dopiero po skonfigurowaniu sieci).</a:t>
            </a:r>
          </a:p>
          <a:p>
            <a:r>
              <a:rPr lang="pl-PL" sz="1600" dirty="0" smtClean="0"/>
              <a:t>System wyposażono w przeglądarkę Internet Explorer 6 i odtwarzacz multimedialny Windows Media Player 8 (lub 9 w wersji z dodatkiem Service </a:t>
            </a:r>
            <a:r>
              <a:rPr lang="pl-PL" sz="1600" dirty="0" err="1" smtClean="0"/>
              <a:t>Pack</a:t>
            </a:r>
            <a:r>
              <a:rPr lang="pl-PL" sz="1600" dirty="0" smtClean="0"/>
              <a:t> 2). Dodano także funkcję pulpitu zdalnego, dzięki któremu możliwa jest zdalna pomoc innemu użytkownikowi. Dodanie tych aplikacji do systemu pociągnęło za sobą dalsze oskarżenie w kierunku firmy Microsoft o praktyki monopolistyczne.</a:t>
            </a:r>
          </a:p>
          <a:p>
            <a:endParaRPr lang="pl-PL" dirty="0"/>
          </a:p>
        </p:txBody>
      </p:sp>
      <p:pic>
        <p:nvPicPr>
          <p:cNvPr id="4" name="Obraz 3" descr="WindowsLogo_256x256.png"/>
          <p:cNvPicPr>
            <a:picLocks noChangeAspect="1"/>
          </p:cNvPicPr>
          <p:nvPr/>
        </p:nvPicPr>
        <p:blipFill>
          <a:blip r:embed="rId2" cstate="print"/>
          <a:stretch>
            <a:fillRect/>
          </a:stretch>
        </p:blipFill>
        <p:spPr>
          <a:xfrm>
            <a:off x="4275362" y="1000108"/>
            <a:ext cx="571504" cy="571504"/>
          </a:xfrm>
          <a:prstGeom prst="rect">
            <a:avLst/>
          </a:prstGeom>
        </p:spPr>
      </p:pic>
      <p:pic>
        <p:nvPicPr>
          <p:cNvPr id="6" name="Obraz 5" descr="spistresci.png">
            <a:hlinkClick r:id="rId3" action="ppaction://hlinksldjump"/>
          </p:cNvPr>
          <p:cNvPicPr>
            <a:picLocks noChangeAspect="1"/>
          </p:cNvPicPr>
          <p:nvPr/>
        </p:nvPicPr>
        <p:blipFill>
          <a:blip r:embed="rId4"/>
          <a:stretch>
            <a:fillRect/>
          </a:stretch>
        </p:blipFill>
        <p:spPr>
          <a:xfrm>
            <a:off x="7429520" y="5857892"/>
            <a:ext cx="1487301" cy="749746"/>
          </a:xfrm>
          <a:prstGeom prst="rect">
            <a:avLst/>
          </a:prstGeom>
        </p:spPr>
      </p:pic>
    </p:spTree>
  </p:cSld>
  <p:clrMapOvr>
    <a:masterClrMapping/>
  </p:clrMapOvr>
  <p:transition>
    <p:wedg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z="3600" dirty="0" smtClean="0">
                <a:solidFill>
                  <a:schemeClr val="accent6"/>
                </a:solidFill>
              </a:rPr>
              <a:t>Microsoft Windows XP</a:t>
            </a:r>
            <a:endParaRPr lang="pl-PL" dirty="0"/>
          </a:p>
        </p:txBody>
      </p:sp>
      <p:sp>
        <p:nvSpPr>
          <p:cNvPr id="3" name="Symbol zastępczy zawartości 2"/>
          <p:cNvSpPr>
            <a:spLocks noGrp="1"/>
          </p:cNvSpPr>
          <p:nvPr>
            <p:ph sz="quarter" idx="1"/>
          </p:nvPr>
        </p:nvSpPr>
        <p:spPr>
          <a:xfrm>
            <a:off x="301752" y="1527048"/>
            <a:ext cx="8503920" cy="4045092"/>
          </a:xfrm>
        </p:spPr>
        <p:txBody>
          <a:bodyPr>
            <a:noAutofit/>
          </a:bodyPr>
          <a:lstStyle/>
          <a:p>
            <a:r>
              <a:rPr lang="pl-PL" sz="1600" b="1" dirty="0" smtClean="0"/>
              <a:t>Nowe funkcje systemu</a:t>
            </a:r>
          </a:p>
          <a:p>
            <a:r>
              <a:rPr lang="pl-PL" sz="1600" dirty="0" smtClean="0"/>
              <a:t>Możliwość nagrywania płyt CD za pomocą zintegrowanego z Windows Explorerem programu do nagrywania płyt</a:t>
            </a:r>
          </a:p>
          <a:p>
            <a:r>
              <a:rPr lang="pl-PL" sz="1600" dirty="0" smtClean="0"/>
              <a:t>Grupowanie programów na pasku zadań</a:t>
            </a:r>
          </a:p>
          <a:p>
            <a:r>
              <a:rPr lang="pl-PL" sz="1600" dirty="0" smtClean="0"/>
              <a:t>Wygładzanie czcionek na ekranach LCD przy pomocy ClearType®</a:t>
            </a:r>
          </a:p>
          <a:p>
            <a:r>
              <a:rPr lang="pl-PL" sz="1600" dirty="0" smtClean="0"/>
              <a:t>Wyświetlanie w Menu Start najczęściej używanych programów</a:t>
            </a:r>
          </a:p>
          <a:p>
            <a:r>
              <a:rPr lang="pl-PL" sz="1600" dirty="0" smtClean="0"/>
              <a:t>Oczyszczanie pulpitu ze skrótów nieużywanych przez liczbę dni ustawioną przez użytkownika (domyślnie 60)</a:t>
            </a:r>
          </a:p>
          <a:p>
            <a:r>
              <a:rPr lang="pl-PL" sz="1600" dirty="0" smtClean="0"/>
              <a:t>Monitorowanie stanu baterii laptopa i hibernacja systemu w przypadku, kiedy stan baterii jest niski.</a:t>
            </a:r>
          </a:p>
          <a:p>
            <a:r>
              <a:rPr lang="pl-PL" sz="1600" dirty="0" smtClean="0"/>
              <a:t>Możliwość szybkiego przełączania użytkowników.</a:t>
            </a:r>
          </a:p>
          <a:p>
            <a:r>
              <a:rPr lang="pl-PL" sz="1600" dirty="0" smtClean="0"/>
              <a:t>System wyposażono w przeglądarkę Internet Explorer 6 i odtwarzacz multimedialny Windows Media Player 8 (lub 9 w wersji z dodatkiem Service </a:t>
            </a:r>
            <a:r>
              <a:rPr lang="pl-PL" sz="1600" dirty="0" err="1" smtClean="0"/>
              <a:t>Pack</a:t>
            </a:r>
            <a:r>
              <a:rPr lang="pl-PL" sz="1600" dirty="0" smtClean="0"/>
              <a:t> 2). Dodano także funkcję pulpitu zdalnego, dzięki któremu możliwa jest zdalna pomoc innemu użytkownikowi. Dodanie tych aplikacji do systemu pociągnęło za sobą dalsze oskarżenie w kierunku firmy Microsoft o praktyki monopolistyczne.</a:t>
            </a:r>
          </a:p>
          <a:p>
            <a:endParaRPr lang="pl-PL" sz="1100" dirty="0"/>
          </a:p>
        </p:txBody>
      </p:sp>
      <p:pic>
        <p:nvPicPr>
          <p:cNvPr id="4" name="Obraz 3" descr="wxpxplogo.gif"/>
          <p:cNvPicPr>
            <a:picLocks noChangeAspect="1"/>
          </p:cNvPicPr>
          <p:nvPr/>
        </p:nvPicPr>
        <p:blipFill>
          <a:blip r:embed="rId2"/>
          <a:stretch>
            <a:fillRect/>
          </a:stretch>
        </p:blipFill>
        <p:spPr>
          <a:xfrm>
            <a:off x="4143372" y="6000768"/>
            <a:ext cx="3071834" cy="572715"/>
          </a:xfrm>
          <a:prstGeom prst="rect">
            <a:avLst/>
          </a:prstGeom>
        </p:spPr>
      </p:pic>
      <p:pic>
        <p:nvPicPr>
          <p:cNvPr id="5" name="Obraz 4" descr="WindowsLogo_256x256.png"/>
          <p:cNvPicPr>
            <a:picLocks noChangeAspect="1"/>
          </p:cNvPicPr>
          <p:nvPr/>
        </p:nvPicPr>
        <p:blipFill>
          <a:blip r:embed="rId3" cstate="print"/>
          <a:stretch>
            <a:fillRect/>
          </a:stretch>
        </p:blipFill>
        <p:spPr>
          <a:xfrm>
            <a:off x="4275362" y="1000108"/>
            <a:ext cx="571504" cy="571504"/>
          </a:xfrm>
          <a:prstGeom prst="rect">
            <a:avLst/>
          </a:prstGeom>
        </p:spPr>
      </p:pic>
      <p:pic>
        <p:nvPicPr>
          <p:cNvPr id="7" name="Obraz 6" descr="spistresci.png">
            <a:hlinkClick r:id="rId4" action="ppaction://hlinksldjump"/>
          </p:cNvPr>
          <p:cNvPicPr>
            <a:picLocks noChangeAspect="1"/>
          </p:cNvPicPr>
          <p:nvPr/>
        </p:nvPicPr>
        <p:blipFill>
          <a:blip r:embed="rId5"/>
          <a:stretch>
            <a:fillRect/>
          </a:stretch>
        </p:blipFill>
        <p:spPr>
          <a:xfrm>
            <a:off x="7429520" y="5857892"/>
            <a:ext cx="1487301" cy="749746"/>
          </a:xfrm>
          <a:prstGeom prst="rect">
            <a:avLst/>
          </a:prstGeom>
        </p:spPr>
      </p:pic>
    </p:spTree>
  </p:cSld>
  <p:clrMapOvr>
    <a:masterClrMapping/>
  </p:clrMapOvr>
  <p:transition>
    <p:wedg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3600" dirty="0" smtClean="0">
                <a:solidFill>
                  <a:schemeClr val="accent6"/>
                </a:solidFill>
              </a:rPr>
              <a:t>Microsoft Windows XP</a:t>
            </a:r>
            <a:endParaRPr lang="pl-PL" sz="3600" dirty="0"/>
          </a:p>
        </p:txBody>
      </p:sp>
      <p:pic>
        <p:nvPicPr>
          <p:cNvPr id="4" name="Symbol zastępczy zawartości 3" descr="wxplogin.jpg"/>
          <p:cNvPicPr>
            <a:picLocks noGrp="1" noChangeAspect="1"/>
          </p:cNvPicPr>
          <p:nvPr>
            <p:ph sz="quarter" idx="1"/>
          </p:nvPr>
        </p:nvPicPr>
        <p:blipFill>
          <a:blip r:embed="rId2"/>
          <a:stretch>
            <a:fillRect/>
          </a:stretch>
        </p:blipFill>
        <p:spPr>
          <a:xfrm>
            <a:off x="357158" y="1500174"/>
            <a:ext cx="3121152" cy="23408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Obraz 4" descr="wxpcontrolpanel.jpg"/>
          <p:cNvPicPr>
            <a:picLocks noChangeAspect="1"/>
          </p:cNvPicPr>
          <p:nvPr/>
        </p:nvPicPr>
        <p:blipFill>
          <a:blip r:embed="rId3"/>
          <a:stretch>
            <a:fillRect/>
          </a:stretch>
        </p:blipFill>
        <p:spPr>
          <a:xfrm>
            <a:off x="5286380" y="1571612"/>
            <a:ext cx="3121152" cy="23408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Obraz 5" descr="wxpdefaultdesk.jpg"/>
          <p:cNvPicPr>
            <a:picLocks noChangeAspect="1"/>
          </p:cNvPicPr>
          <p:nvPr/>
        </p:nvPicPr>
        <p:blipFill>
          <a:blip r:embed="rId4"/>
          <a:stretch>
            <a:fillRect/>
          </a:stretch>
        </p:blipFill>
        <p:spPr>
          <a:xfrm>
            <a:off x="1285852" y="4143380"/>
            <a:ext cx="3121152" cy="23408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Obraz 7" descr="wxpshutdown.png"/>
          <p:cNvPicPr>
            <a:picLocks noChangeAspect="1"/>
          </p:cNvPicPr>
          <p:nvPr/>
        </p:nvPicPr>
        <p:blipFill>
          <a:blip r:embed="rId5"/>
          <a:stretch>
            <a:fillRect/>
          </a:stretch>
        </p:blipFill>
        <p:spPr>
          <a:xfrm>
            <a:off x="5072066" y="4214818"/>
            <a:ext cx="2795429" cy="182384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Obraz 8" descr="WindowsLogo_256x256.png"/>
          <p:cNvPicPr>
            <a:picLocks noChangeAspect="1"/>
          </p:cNvPicPr>
          <p:nvPr/>
        </p:nvPicPr>
        <p:blipFill>
          <a:blip r:embed="rId6" cstate="print"/>
          <a:stretch>
            <a:fillRect/>
          </a:stretch>
        </p:blipFill>
        <p:spPr>
          <a:xfrm>
            <a:off x="4275362" y="1000108"/>
            <a:ext cx="571504" cy="571504"/>
          </a:xfrm>
          <a:prstGeom prst="rect">
            <a:avLst/>
          </a:prstGeom>
        </p:spPr>
      </p:pic>
      <p:pic>
        <p:nvPicPr>
          <p:cNvPr id="11" name="Obraz 10" descr="spistresci.png">
            <a:hlinkClick r:id="rId7" action="ppaction://hlinksldjump"/>
          </p:cNvPr>
          <p:cNvPicPr>
            <a:picLocks noChangeAspect="1"/>
          </p:cNvPicPr>
          <p:nvPr/>
        </p:nvPicPr>
        <p:blipFill>
          <a:blip r:embed="rId8"/>
          <a:stretch>
            <a:fillRect/>
          </a:stretch>
        </p:blipFill>
        <p:spPr>
          <a:xfrm>
            <a:off x="7429520" y="5857892"/>
            <a:ext cx="1487301" cy="749746"/>
          </a:xfrm>
          <a:prstGeom prst="rect">
            <a:avLst/>
          </a:prstGeom>
        </p:spPr>
      </p:pic>
    </p:spTree>
  </p:cSld>
  <p:clrMapOvr>
    <a:masterClrMapping/>
  </p:clrMapOvr>
  <p:transition>
    <p:wedg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z="3600" dirty="0" smtClean="0">
                <a:solidFill>
                  <a:schemeClr val="accent6"/>
                </a:solidFill>
              </a:rPr>
              <a:t>Microsoft Windows Vista</a:t>
            </a:r>
            <a:endParaRPr lang="pl-PL" dirty="0"/>
          </a:p>
        </p:txBody>
      </p:sp>
      <p:sp>
        <p:nvSpPr>
          <p:cNvPr id="3" name="Symbol zastępczy zawartości 2"/>
          <p:cNvSpPr>
            <a:spLocks noGrp="1"/>
          </p:cNvSpPr>
          <p:nvPr>
            <p:ph sz="quarter" idx="1"/>
          </p:nvPr>
        </p:nvSpPr>
        <p:spPr>
          <a:xfrm>
            <a:off x="301752" y="1500174"/>
            <a:ext cx="8503920" cy="5000660"/>
          </a:xfrm>
        </p:spPr>
        <p:txBody>
          <a:bodyPr>
            <a:normAutofit fontScale="32500" lnSpcReduction="20000"/>
          </a:bodyPr>
          <a:lstStyle/>
          <a:p>
            <a:r>
              <a:rPr lang="pl-PL" sz="4800" b="1" dirty="0" smtClean="0"/>
              <a:t>Microsoft Windows Vista</a:t>
            </a:r>
            <a:r>
              <a:rPr lang="pl-PL" sz="4800" dirty="0" smtClean="0"/>
              <a:t> (Windows NT 6.0) – edycja systemu Windows firmy Microsoft (do 22 lipca 2005 znany był jedynie pod nazwą kodową </a:t>
            </a:r>
            <a:r>
              <a:rPr lang="pl-PL" sz="4800" i="1" dirty="0" err="1" smtClean="0"/>
              <a:t>Longhorn</a:t>
            </a:r>
            <a:r>
              <a:rPr lang="pl-PL" sz="4800" dirty="0" smtClean="0"/>
              <a:t>). Następca systemu Windows XP. Hasło reklamowe systemu to </a:t>
            </a:r>
            <a:r>
              <a:rPr lang="pl-PL" sz="4800" i="1" dirty="0" smtClean="0"/>
              <a:t>Clear, </a:t>
            </a:r>
            <a:r>
              <a:rPr lang="pl-PL" sz="4800" i="1" dirty="0" err="1" smtClean="0"/>
              <a:t>Confident</a:t>
            </a:r>
            <a:r>
              <a:rPr lang="pl-PL" sz="4800" i="1" dirty="0" smtClean="0"/>
              <a:t>, </a:t>
            </a:r>
            <a:r>
              <a:rPr lang="pl-PL" sz="4800" i="1" dirty="0" err="1" smtClean="0"/>
              <a:t>Connected</a:t>
            </a:r>
            <a:r>
              <a:rPr lang="pl-PL" sz="4800" dirty="0" smtClean="0"/>
              <a:t>, czyli </a:t>
            </a:r>
            <a:r>
              <a:rPr lang="pl-PL" sz="4800" i="1" dirty="0" smtClean="0"/>
              <a:t>Przejrzysty, Pewny, Połączony</a:t>
            </a:r>
            <a:r>
              <a:rPr lang="pl-PL" sz="4800" dirty="0" smtClean="0"/>
              <a:t>. W sierpniu 2009 Windows Vista był zainstalowany na 18,80% komputerów na świecie, natomiast w Polsce w okresie 14-20 września 2009 udział wynosił 18,51%.</a:t>
            </a:r>
          </a:p>
          <a:p>
            <a:r>
              <a:rPr lang="pl-PL" sz="4800" dirty="0" smtClean="0"/>
              <a:t>Zdaniem Microsoftu, najważniejsze zmiany i usprawnienia są następujące:</a:t>
            </a:r>
          </a:p>
          <a:p>
            <a:r>
              <a:rPr lang="pl-PL" sz="4800" dirty="0" smtClean="0"/>
              <a:t>Dzięki nowej technologii ładowania i zamykania systemu, system wraca ze stanu wstrzymania w nie więcej niż 2 sekundy, a ładowanie się systemu trwa krócej niż w Windows XP.</a:t>
            </a:r>
          </a:p>
          <a:p>
            <a:r>
              <a:rPr lang="pl-PL" sz="4800" dirty="0" smtClean="0"/>
              <a:t>Aplikacje ładują pliki 15% szybciej niż w Windows XP.</a:t>
            </a:r>
          </a:p>
          <a:p>
            <a:r>
              <a:rPr lang="pl-PL" sz="4800" dirty="0" smtClean="0"/>
              <a:t>Dzięki funkcji ReadyBoost możemy użyć pendrive w celu polepszenia wydajności komputera.</a:t>
            </a:r>
          </a:p>
          <a:p>
            <a:r>
              <a:rPr lang="pl-PL" sz="4800" dirty="0" smtClean="0"/>
              <a:t>Nowy instalator, który umożliwia zainstalowanie systemu w około 15 minut (Windows XP instalował się 20-45 min).</a:t>
            </a:r>
          </a:p>
          <a:p>
            <a:r>
              <a:rPr lang="pl-PL" sz="4800" dirty="0" smtClean="0"/>
              <a:t>Wprowadzone nowe zabezpieczenia ochrony treści opierają się na mechanizmach uruchamianych podczas bezczynności systemu. W efekcie nie kolidują one z pracą użytkownika, jednak powodują większe zużycie procesora, nawet kiedy system jest bezczynny.</a:t>
            </a:r>
          </a:p>
          <a:p>
            <a:r>
              <a:rPr lang="pl-PL" sz="4800" dirty="0" smtClean="0"/>
              <a:t>Narzędzie tworzenia obrazów instalacyjnych i dysków twardych – ImageX i format ich zapisu Windows </a:t>
            </a:r>
            <a:r>
              <a:rPr lang="pl-PL" sz="4800" dirty="0" err="1" smtClean="0"/>
              <a:t>Imaging</a:t>
            </a:r>
            <a:r>
              <a:rPr lang="pl-PL" sz="4800" dirty="0" smtClean="0"/>
              <a:t> Format (WIM)</a:t>
            </a:r>
          </a:p>
        </p:txBody>
      </p:sp>
      <p:pic>
        <p:nvPicPr>
          <p:cNvPr id="4" name="Obraz 3" descr="WindowsLogo_256x256.png"/>
          <p:cNvPicPr>
            <a:picLocks noChangeAspect="1"/>
          </p:cNvPicPr>
          <p:nvPr/>
        </p:nvPicPr>
        <p:blipFill>
          <a:blip r:embed="rId2" cstate="print"/>
          <a:stretch>
            <a:fillRect/>
          </a:stretch>
        </p:blipFill>
        <p:spPr>
          <a:xfrm>
            <a:off x="4275362" y="1000108"/>
            <a:ext cx="571504" cy="571504"/>
          </a:xfrm>
          <a:prstGeom prst="rect">
            <a:avLst/>
          </a:prstGeom>
        </p:spPr>
      </p:pic>
      <p:pic>
        <p:nvPicPr>
          <p:cNvPr id="6" name="Obraz 5" descr="spistresci.png">
            <a:hlinkClick r:id="rId3" action="ppaction://hlinksldjump"/>
          </p:cNvPr>
          <p:cNvPicPr>
            <a:picLocks noChangeAspect="1"/>
          </p:cNvPicPr>
          <p:nvPr/>
        </p:nvPicPr>
        <p:blipFill>
          <a:blip r:embed="rId4"/>
          <a:stretch>
            <a:fillRect/>
          </a:stretch>
        </p:blipFill>
        <p:spPr>
          <a:xfrm>
            <a:off x="7429520" y="5857892"/>
            <a:ext cx="1487301" cy="749746"/>
          </a:xfrm>
          <a:prstGeom prst="rect">
            <a:avLst/>
          </a:prstGeom>
        </p:spPr>
      </p:pic>
    </p:spTree>
  </p:cSld>
  <p:clrMapOvr>
    <a:masterClrMapping/>
  </p:clrMapOvr>
  <p:transition>
    <p:wedg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z="3600" dirty="0" smtClean="0">
                <a:solidFill>
                  <a:schemeClr val="accent6"/>
                </a:solidFill>
              </a:rPr>
              <a:t>Microsoft Windows Vista</a:t>
            </a:r>
            <a:endParaRPr lang="pl-PL" dirty="0"/>
          </a:p>
        </p:txBody>
      </p:sp>
      <p:sp>
        <p:nvSpPr>
          <p:cNvPr id="3" name="Symbol zastępczy zawartości 2"/>
          <p:cNvSpPr>
            <a:spLocks noGrp="1"/>
          </p:cNvSpPr>
          <p:nvPr>
            <p:ph sz="quarter" idx="1"/>
          </p:nvPr>
        </p:nvSpPr>
        <p:spPr>
          <a:xfrm>
            <a:off x="301752" y="1500174"/>
            <a:ext cx="8503920" cy="5045224"/>
          </a:xfrm>
        </p:spPr>
        <p:txBody>
          <a:bodyPr>
            <a:normAutofit fontScale="32500" lnSpcReduction="20000"/>
          </a:bodyPr>
          <a:lstStyle/>
          <a:p>
            <a:r>
              <a:rPr lang="pl-PL" sz="4800" dirty="0" smtClean="0"/>
              <a:t>Zmodyfikowana funkcja Przywracania systemu, w której tworzonych jest mniej koniecznych punktów przywracania, co jest równoznaczne z oszczędnością miejsca na dysku.</a:t>
            </a:r>
          </a:p>
          <a:p>
            <a:r>
              <a:rPr lang="pl-PL" sz="4800" dirty="0" smtClean="0"/>
              <a:t>Usprawniona wyszukiwarka plików; potrafi wyszukiwać wszelkie pliki użytkownika według nazwy, rozszerzenia a także słów kluczowych podanych przez użytkownika. Możliwe jest także wyszukiwanie z użyciem języka naturalnego. Praktycznie każda aplikacja w systemie zawiera pole do wyszukiwania plików. Funkcja ta jest odpowiedzią na Spotlight firmy Apple.</a:t>
            </a:r>
          </a:p>
          <a:p>
            <a:r>
              <a:rPr lang="pl-PL" sz="4800" dirty="0" smtClean="0"/>
              <a:t>Zostało ułatwione przenoszenie danych między komputerem a urządzeniami przenośnymi.</a:t>
            </a:r>
          </a:p>
          <a:p>
            <a:r>
              <a:rPr lang="pl-PL" sz="4800" dirty="0" smtClean="0"/>
              <a:t>Usprawnione zostało przenoszenie plików i ustawień użytkownika pomiędzy komputerami.</a:t>
            </a:r>
          </a:p>
          <a:p>
            <a:r>
              <a:rPr lang="pl-PL" sz="4800" dirty="0" smtClean="0"/>
              <a:t>Nowa wersja przeglądarki Internet Explorer 7 (przeznaczona do Windows Vista wersja wykorzystująca mechanizmy niedostępne dotąd w systemach Windows, takie jak na przykład </a:t>
            </a:r>
            <a:r>
              <a:rPr lang="pl-PL" sz="4800" dirty="0" err="1" smtClean="0"/>
              <a:t>Mandatory</a:t>
            </a:r>
            <a:r>
              <a:rPr lang="pl-PL" sz="4800" dirty="0" smtClean="0"/>
              <a:t> </a:t>
            </a:r>
            <a:r>
              <a:rPr lang="pl-PL" sz="4800" dirty="0" err="1" smtClean="0"/>
              <a:t>Integrity</a:t>
            </a:r>
            <a:r>
              <a:rPr lang="pl-PL" sz="4800" dirty="0" smtClean="0"/>
              <a:t> Levels). Procesy przeglądarki odseparowane są od pozostałej części systemu, przez co znacząco zwiększa się poziom bezpieczeństwa w stosunku do poprzedniej wersji IE. Z punktu widzenia zwykłego użytkownika, Internet Explorer 7 oferuje funkcjonalność podobną do funkcjonalności innych nowoczesnych i bezpiecznych przeglądarek (takich jak </a:t>
            </a:r>
            <a:r>
              <a:rPr lang="pl-PL" sz="4800" dirty="0" err="1" smtClean="0"/>
              <a:t>Mozilla</a:t>
            </a:r>
            <a:r>
              <a:rPr lang="pl-PL" sz="4800" dirty="0" smtClean="0"/>
              <a:t> Firefox czy Opera), z czego najbardziej zauważalną jest przeglądanie w kartach.</a:t>
            </a:r>
          </a:p>
          <a:p>
            <a:r>
              <a:rPr lang="pl-PL" sz="4800" dirty="0" smtClean="0"/>
              <a:t>Nowy klient poczty Windows Mail – następca Microsoft Outlook Express.</a:t>
            </a:r>
          </a:p>
        </p:txBody>
      </p:sp>
      <p:pic>
        <p:nvPicPr>
          <p:cNvPr id="4" name="Obraz 3" descr="WindowsLogo_256x256.png"/>
          <p:cNvPicPr>
            <a:picLocks noChangeAspect="1"/>
          </p:cNvPicPr>
          <p:nvPr/>
        </p:nvPicPr>
        <p:blipFill>
          <a:blip r:embed="rId2" cstate="print"/>
          <a:stretch>
            <a:fillRect/>
          </a:stretch>
        </p:blipFill>
        <p:spPr>
          <a:xfrm>
            <a:off x="4275362" y="1000108"/>
            <a:ext cx="571504" cy="571504"/>
          </a:xfrm>
          <a:prstGeom prst="rect">
            <a:avLst/>
          </a:prstGeom>
        </p:spPr>
      </p:pic>
      <p:pic>
        <p:nvPicPr>
          <p:cNvPr id="6" name="Obraz 5" descr="spistresci.png">
            <a:hlinkClick r:id="rId3" action="ppaction://hlinksldjump"/>
          </p:cNvPr>
          <p:cNvPicPr>
            <a:picLocks noChangeAspect="1"/>
          </p:cNvPicPr>
          <p:nvPr/>
        </p:nvPicPr>
        <p:blipFill>
          <a:blip r:embed="rId4"/>
          <a:stretch>
            <a:fillRect/>
          </a:stretch>
        </p:blipFill>
        <p:spPr>
          <a:xfrm>
            <a:off x="7429520" y="5857892"/>
            <a:ext cx="1487301" cy="749746"/>
          </a:xfrm>
          <a:prstGeom prst="rect">
            <a:avLst/>
          </a:prstGeom>
        </p:spPr>
      </p:pic>
    </p:spTree>
  </p:cSld>
  <p:clrMapOvr>
    <a:masterClrMapping/>
  </p:clrMapOvr>
  <p:transition>
    <p:wedg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3600" dirty="0" smtClean="0">
                <a:solidFill>
                  <a:schemeClr val="accent6"/>
                </a:solidFill>
              </a:rPr>
              <a:t>Microsoft Windows Vista</a:t>
            </a:r>
            <a:endParaRPr lang="pl-PL" sz="3600" dirty="0"/>
          </a:p>
        </p:txBody>
      </p:sp>
      <p:sp>
        <p:nvSpPr>
          <p:cNvPr id="3" name="Symbol zastępczy zawartości 2"/>
          <p:cNvSpPr>
            <a:spLocks noGrp="1"/>
          </p:cNvSpPr>
          <p:nvPr>
            <p:ph sz="quarter" idx="1"/>
          </p:nvPr>
        </p:nvSpPr>
        <p:spPr/>
        <p:txBody>
          <a:bodyPr>
            <a:normAutofit/>
          </a:bodyPr>
          <a:lstStyle/>
          <a:p>
            <a:r>
              <a:rPr lang="pl-PL" sz="1600" dirty="0" smtClean="0"/>
              <a:t>Nowy mechanizm logowania błędów, znany pod nazwą kodową </a:t>
            </a:r>
            <a:r>
              <a:rPr lang="pl-PL" sz="1600" dirty="0" err="1" smtClean="0"/>
              <a:t>Crimson</a:t>
            </a:r>
            <a:r>
              <a:rPr lang="pl-PL" sz="1600" dirty="0" smtClean="0"/>
              <a:t>. Jego zadaniem jest monitorowanie, zarządzanie i raportowanie kondycji systemu.</a:t>
            </a:r>
          </a:p>
          <a:p>
            <a:r>
              <a:rPr lang="pl-PL" sz="1600" dirty="0" smtClean="0"/>
              <a:t>Nowy format dokumentów XPS, bazujący na XML-u (alternatywa dla PDF).</a:t>
            </a:r>
          </a:p>
          <a:p>
            <a:r>
              <a:rPr lang="pl-PL" sz="1600" dirty="0" smtClean="0"/>
              <a:t>Wprowadzono narzędzia umożliwiające sprawowanie kontroli rodzicielskiej.</a:t>
            </a:r>
          </a:p>
          <a:p>
            <a:r>
              <a:rPr lang="pl-PL" sz="1600" dirty="0" smtClean="0"/>
              <a:t>Nowa wersja odtwarzacza multimediów Windows Media Player oznaczona numerem 11.</a:t>
            </a:r>
          </a:p>
          <a:p>
            <a:r>
              <a:rPr lang="pl-PL" sz="1600" dirty="0" smtClean="0"/>
              <a:t>Windows </a:t>
            </a:r>
            <a:r>
              <a:rPr lang="pl-PL" sz="1600" dirty="0" err="1" smtClean="0"/>
              <a:t>Movie</a:t>
            </a:r>
            <a:r>
              <a:rPr lang="pl-PL" sz="1600" dirty="0" smtClean="0"/>
              <a:t> </a:t>
            </a:r>
            <a:r>
              <a:rPr lang="pl-PL" sz="1600" dirty="0" err="1" smtClean="0"/>
              <a:t>Maker</a:t>
            </a:r>
            <a:r>
              <a:rPr lang="pl-PL" sz="1600" dirty="0" smtClean="0"/>
              <a:t> ze wsparciem technologii High </a:t>
            </a:r>
            <a:r>
              <a:rPr lang="pl-PL" sz="1600" dirty="0" err="1" smtClean="0"/>
              <a:t>Definition</a:t>
            </a:r>
            <a:r>
              <a:rPr lang="pl-PL" sz="1600" dirty="0" smtClean="0"/>
              <a:t>.</a:t>
            </a:r>
          </a:p>
          <a:p>
            <a:r>
              <a:rPr lang="pl-PL" sz="1600" dirty="0" smtClean="0"/>
              <a:t>Windows DVD </a:t>
            </a:r>
            <a:r>
              <a:rPr lang="pl-PL" sz="1600" dirty="0" err="1" smtClean="0"/>
              <a:t>Maker</a:t>
            </a:r>
            <a:r>
              <a:rPr lang="pl-PL" sz="1600" dirty="0" smtClean="0"/>
              <a:t>, pozwalające przechwytywać materiał wideo, tworzyć płyty DVD z filmami oraz tworzyć efektowne pokazy slajdów.</a:t>
            </a:r>
          </a:p>
          <a:p>
            <a:r>
              <a:rPr lang="pl-PL" sz="1600" dirty="0" smtClean="0"/>
              <a:t>Windows Photo </a:t>
            </a:r>
            <a:r>
              <a:rPr lang="pl-PL" sz="1600" dirty="0" err="1" smtClean="0"/>
              <a:t>Gallery</a:t>
            </a:r>
            <a:r>
              <a:rPr lang="pl-PL" sz="1600" dirty="0" smtClean="0"/>
              <a:t> – aplikacja służąca do zarządzania zbiorami zdjęć i obrazów.</a:t>
            </a:r>
          </a:p>
          <a:p>
            <a:r>
              <a:rPr lang="pl-PL" sz="1600" dirty="0" smtClean="0"/>
              <a:t>Windows Driver </a:t>
            </a:r>
            <a:r>
              <a:rPr lang="pl-PL" sz="1600" dirty="0" err="1" smtClean="0"/>
              <a:t>Foundation</a:t>
            </a:r>
            <a:r>
              <a:rPr lang="pl-PL" sz="1600" dirty="0" smtClean="0"/>
              <a:t> – usprawniona obsługa sterowników sprzętu komputerowego.</a:t>
            </a:r>
          </a:p>
          <a:p>
            <a:r>
              <a:rPr lang="pl-PL" sz="1600" dirty="0" smtClean="0"/>
              <a:t>Obsługa formatu nośników nowej generacji HD DVD oraz Blu-ray (jeżeli twórca konkretnego filmu wyrazi takie życzenie, oglądanie zabezpieczonych treści w wysokiej rozdzielczości może wymagać posiadania bardzo specyficznego sprzętu, włącznie z certyfikowaną przez Microsoft kartą graficzną, dźwiękową oraz monitorem)</a:t>
            </a:r>
          </a:p>
          <a:p>
            <a:endParaRPr lang="pl-PL" sz="2400" dirty="0" smtClean="0"/>
          </a:p>
          <a:p>
            <a:endParaRPr lang="pl-PL" dirty="0"/>
          </a:p>
        </p:txBody>
      </p:sp>
      <p:pic>
        <p:nvPicPr>
          <p:cNvPr id="4" name="Obraz 3" descr="WindowsLogo_256x256.png"/>
          <p:cNvPicPr>
            <a:picLocks noChangeAspect="1"/>
          </p:cNvPicPr>
          <p:nvPr/>
        </p:nvPicPr>
        <p:blipFill>
          <a:blip r:embed="rId2" cstate="print"/>
          <a:stretch>
            <a:fillRect/>
          </a:stretch>
        </p:blipFill>
        <p:spPr>
          <a:xfrm>
            <a:off x="4275362" y="1000108"/>
            <a:ext cx="571504" cy="571504"/>
          </a:xfrm>
          <a:prstGeom prst="rect">
            <a:avLst/>
          </a:prstGeom>
        </p:spPr>
      </p:pic>
      <p:pic>
        <p:nvPicPr>
          <p:cNvPr id="6" name="Obraz 5" descr="spistresci.png">
            <a:hlinkClick r:id="rId3" action="ppaction://hlinksldjump"/>
          </p:cNvPr>
          <p:cNvPicPr>
            <a:picLocks noChangeAspect="1"/>
          </p:cNvPicPr>
          <p:nvPr/>
        </p:nvPicPr>
        <p:blipFill>
          <a:blip r:embed="rId4"/>
          <a:stretch>
            <a:fillRect/>
          </a:stretch>
        </p:blipFill>
        <p:spPr>
          <a:xfrm>
            <a:off x="7429520" y="5857892"/>
            <a:ext cx="1487301" cy="749746"/>
          </a:xfrm>
          <a:prstGeom prst="rect">
            <a:avLst/>
          </a:prstGeom>
        </p:spPr>
      </p:pic>
    </p:spTree>
  </p:cSld>
  <p:clrMapOvr>
    <a:masterClrMapping/>
  </p:clrMapOvr>
  <p:transition>
    <p:wedg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3600" dirty="0" smtClean="0">
                <a:solidFill>
                  <a:schemeClr val="accent6"/>
                </a:solidFill>
              </a:rPr>
              <a:t>Microsoft Windows Vista</a:t>
            </a:r>
            <a:endParaRPr lang="pl-PL" sz="3600" dirty="0"/>
          </a:p>
        </p:txBody>
      </p:sp>
      <p:sp>
        <p:nvSpPr>
          <p:cNvPr id="3" name="Symbol zastępczy zawartości 2"/>
          <p:cNvSpPr>
            <a:spLocks noGrp="1"/>
          </p:cNvSpPr>
          <p:nvPr>
            <p:ph sz="quarter" idx="1"/>
          </p:nvPr>
        </p:nvSpPr>
        <p:spPr/>
        <p:txBody>
          <a:bodyPr>
            <a:normAutofit/>
          </a:bodyPr>
          <a:lstStyle/>
          <a:p>
            <a:r>
              <a:rPr lang="pl-PL" sz="1600" dirty="0" smtClean="0"/>
              <a:t>Windows </a:t>
            </a:r>
            <a:r>
              <a:rPr lang="pl-PL" sz="1600" dirty="0" err="1" smtClean="0"/>
              <a:t>SideShow</a:t>
            </a:r>
            <a:r>
              <a:rPr lang="pl-PL" sz="1600" dirty="0" smtClean="0"/>
              <a:t> – funkcja umożliwiająca obsługę dodatkowego, małego ekranu LCD (o przekątnej ok. 3") montowanego na zewnętrznej części obudowy niektórych komputerów przenośnych bez włączania komputera. Mogą być na nim pokazywane m.in. stan baterii, zegar, menu sterowania funkcjonalnością odtwarzacza mp3 lub informacje o nowych wiadomościach e-mail.</a:t>
            </a:r>
          </a:p>
          <a:p>
            <a:r>
              <a:rPr lang="pl-PL" sz="1600" dirty="0" smtClean="0"/>
              <a:t>Obsługa tworzonej przez Microsoft sieci P2P znanej pod nazwą kodową </a:t>
            </a:r>
            <a:r>
              <a:rPr lang="pl-PL" sz="1600" i="1" dirty="0" err="1" smtClean="0"/>
              <a:t>Avalanche</a:t>
            </a:r>
            <a:r>
              <a:rPr lang="pl-PL" sz="1600" dirty="0" smtClean="0"/>
              <a:t>, połączonej z oprogramowaniem "Windows </a:t>
            </a:r>
            <a:r>
              <a:rPr lang="pl-PL" sz="1600" dirty="0" err="1" smtClean="0"/>
              <a:t>Meeting</a:t>
            </a:r>
            <a:r>
              <a:rPr lang="pl-PL" sz="1600" dirty="0" smtClean="0"/>
              <a:t> </a:t>
            </a:r>
            <a:r>
              <a:rPr lang="pl-PL" sz="1600" dirty="0" err="1" smtClean="0"/>
              <a:t>Space</a:t>
            </a:r>
            <a:r>
              <a:rPr lang="pl-PL" sz="1600" dirty="0" smtClean="0"/>
              <a:t>", umożliwiającym m.in. dzielenie się zasobami pulpitu </a:t>
            </a:r>
            <a:r>
              <a:rPr lang="pl-PL" sz="1600" dirty="0" err="1" smtClean="0"/>
              <a:t>online</a:t>
            </a:r>
            <a:r>
              <a:rPr lang="pl-PL" sz="1600" dirty="0" smtClean="0"/>
              <a:t>.</a:t>
            </a:r>
          </a:p>
          <a:p>
            <a:r>
              <a:rPr lang="pl-PL" sz="1600" dirty="0" smtClean="0"/>
              <a:t>Nowe czcionki przystosowane do </a:t>
            </a:r>
            <a:r>
              <a:rPr lang="pl-PL" sz="1600" dirty="0" err="1" smtClean="0"/>
              <a:t>ClearType</a:t>
            </a:r>
            <a:r>
              <a:rPr lang="pl-PL" sz="1600" dirty="0" smtClean="0"/>
              <a:t>: 2 szeryfowe (</a:t>
            </a:r>
            <a:r>
              <a:rPr lang="pl-PL" sz="1600" dirty="0" err="1" smtClean="0"/>
              <a:t>Cambria</a:t>
            </a:r>
            <a:r>
              <a:rPr lang="pl-PL" sz="1600" dirty="0" smtClean="0"/>
              <a:t> i </a:t>
            </a:r>
            <a:r>
              <a:rPr lang="pl-PL" sz="1600" dirty="0" err="1" smtClean="0"/>
              <a:t>Constantia</a:t>
            </a:r>
            <a:r>
              <a:rPr lang="pl-PL" sz="1600" dirty="0" smtClean="0"/>
              <a:t>), 4 </a:t>
            </a:r>
            <a:r>
              <a:rPr lang="pl-PL" sz="1600" dirty="0" err="1" smtClean="0"/>
              <a:t>bezszeryfowe</a:t>
            </a:r>
            <a:r>
              <a:rPr lang="pl-PL" sz="1600" dirty="0" smtClean="0"/>
              <a:t> (</a:t>
            </a:r>
            <a:r>
              <a:rPr lang="pl-PL" sz="1600" dirty="0" err="1" smtClean="0"/>
              <a:t>Segoe</a:t>
            </a:r>
            <a:r>
              <a:rPr lang="pl-PL" sz="1600" dirty="0" smtClean="0"/>
              <a:t> UI, </a:t>
            </a:r>
            <a:r>
              <a:rPr lang="pl-PL" sz="1600" dirty="0" err="1" smtClean="0"/>
              <a:t>Calibri</a:t>
            </a:r>
            <a:r>
              <a:rPr lang="pl-PL" sz="1600" dirty="0" smtClean="0"/>
              <a:t>, </a:t>
            </a:r>
            <a:r>
              <a:rPr lang="pl-PL" sz="1600" dirty="0" err="1" smtClean="0"/>
              <a:t>Candara</a:t>
            </a:r>
            <a:r>
              <a:rPr lang="pl-PL" sz="1600" dirty="0" smtClean="0"/>
              <a:t> i </a:t>
            </a:r>
            <a:r>
              <a:rPr lang="pl-PL" sz="1600" dirty="0" err="1" smtClean="0"/>
              <a:t>Corbel</a:t>
            </a:r>
            <a:r>
              <a:rPr lang="pl-PL" sz="1600" dirty="0" smtClean="0"/>
              <a:t>), jedna o stałej szerokości znaku (</a:t>
            </a:r>
            <a:r>
              <a:rPr lang="pl-PL" sz="1600" dirty="0" err="1" smtClean="0"/>
              <a:t>Consolas</a:t>
            </a:r>
            <a:r>
              <a:rPr lang="pl-PL" sz="1600" dirty="0" smtClean="0"/>
              <a:t>) i inne.</a:t>
            </a:r>
          </a:p>
          <a:p>
            <a:endParaRPr lang="pl-PL" sz="2400" dirty="0" smtClean="0"/>
          </a:p>
          <a:p>
            <a:endParaRPr lang="pl-PL" dirty="0"/>
          </a:p>
        </p:txBody>
      </p:sp>
      <p:pic>
        <p:nvPicPr>
          <p:cNvPr id="4" name="Obraz 3" descr="WindowsLogo_256x256.png"/>
          <p:cNvPicPr>
            <a:picLocks noChangeAspect="1"/>
          </p:cNvPicPr>
          <p:nvPr/>
        </p:nvPicPr>
        <p:blipFill>
          <a:blip r:embed="rId2" cstate="print"/>
          <a:stretch>
            <a:fillRect/>
          </a:stretch>
        </p:blipFill>
        <p:spPr>
          <a:xfrm>
            <a:off x="4275362" y="1000108"/>
            <a:ext cx="571504" cy="571504"/>
          </a:xfrm>
          <a:prstGeom prst="rect">
            <a:avLst/>
          </a:prstGeom>
        </p:spPr>
      </p:pic>
      <p:pic>
        <p:nvPicPr>
          <p:cNvPr id="6" name="Obraz 5" descr="spistresci.png">
            <a:hlinkClick r:id="rId3" action="ppaction://hlinksldjump"/>
          </p:cNvPr>
          <p:cNvPicPr>
            <a:picLocks noChangeAspect="1"/>
          </p:cNvPicPr>
          <p:nvPr/>
        </p:nvPicPr>
        <p:blipFill>
          <a:blip r:embed="rId4"/>
          <a:stretch>
            <a:fillRect/>
          </a:stretch>
        </p:blipFill>
        <p:spPr>
          <a:xfrm>
            <a:off x="7429520" y="5857892"/>
            <a:ext cx="1487301" cy="749746"/>
          </a:xfrm>
          <a:prstGeom prst="rect">
            <a:avLst/>
          </a:prstGeom>
        </p:spPr>
      </p:pic>
    </p:spTree>
  </p:cSld>
  <p:clrMapOvr>
    <a:masterClrMapping/>
  </p:clrMapOvr>
  <p:transition>
    <p:wedg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z="3600" dirty="0" smtClean="0">
                <a:solidFill>
                  <a:schemeClr val="accent6"/>
                </a:solidFill>
              </a:rPr>
              <a:t>Microsoft Windows Vista</a:t>
            </a:r>
            <a:endParaRPr lang="pl-PL" dirty="0"/>
          </a:p>
        </p:txBody>
      </p:sp>
      <p:pic>
        <p:nvPicPr>
          <p:cNvPr id="4" name="Symbol zastępczy zawartości 3" descr="winvistafirstboot.jpg"/>
          <p:cNvPicPr>
            <a:picLocks noGrp="1" noChangeAspect="1"/>
          </p:cNvPicPr>
          <p:nvPr>
            <p:ph sz="quarter" idx="1"/>
          </p:nvPr>
        </p:nvPicPr>
        <p:blipFill>
          <a:blip r:embed="rId2" cstate="print"/>
          <a:stretch>
            <a:fillRect/>
          </a:stretch>
        </p:blipFill>
        <p:spPr>
          <a:xfrm>
            <a:off x="571472" y="1643050"/>
            <a:ext cx="3121152" cy="23408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Obraz 4" descr="winvistamacripoff.png"/>
          <p:cNvPicPr>
            <a:picLocks noChangeAspect="1"/>
          </p:cNvPicPr>
          <p:nvPr/>
        </p:nvPicPr>
        <p:blipFill>
          <a:blip r:embed="rId3" cstate="print"/>
          <a:stretch>
            <a:fillRect/>
          </a:stretch>
        </p:blipFill>
        <p:spPr>
          <a:xfrm>
            <a:off x="5429256" y="1571612"/>
            <a:ext cx="3357554" cy="25181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Obraz 5" descr="winvistastartmenu.png"/>
          <p:cNvPicPr>
            <a:picLocks noChangeAspect="1"/>
          </p:cNvPicPr>
          <p:nvPr/>
        </p:nvPicPr>
        <p:blipFill>
          <a:blip r:embed="rId4" cstate="print"/>
          <a:stretch>
            <a:fillRect/>
          </a:stretch>
        </p:blipFill>
        <p:spPr>
          <a:xfrm>
            <a:off x="857224" y="4214818"/>
            <a:ext cx="3143240" cy="23574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Obraz 6" descr="winvistashutdown2.png"/>
          <p:cNvPicPr>
            <a:picLocks noChangeAspect="1"/>
          </p:cNvPicPr>
          <p:nvPr/>
        </p:nvPicPr>
        <p:blipFill>
          <a:blip r:embed="rId5"/>
          <a:srcRect t="15625" r="17969"/>
          <a:stretch>
            <a:fillRect/>
          </a:stretch>
        </p:blipFill>
        <p:spPr>
          <a:xfrm>
            <a:off x="4643438" y="4357694"/>
            <a:ext cx="2643174" cy="20390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Obraz 7" descr="WindowsLogo_256x256.png"/>
          <p:cNvPicPr>
            <a:picLocks noChangeAspect="1"/>
          </p:cNvPicPr>
          <p:nvPr/>
        </p:nvPicPr>
        <p:blipFill>
          <a:blip r:embed="rId6" cstate="print"/>
          <a:stretch>
            <a:fillRect/>
          </a:stretch>
        </p:blipFill>
        <p:spPr>
          <a:xfrm>
            <a:off x="4275362" y="1000108"/>
            <a:ext cx="571504" cy="571504"/>
          </a:xfrm>
          <a:prstGeom prst="rect">
            <a:avLst/>
          </a:prstGeom>
        </p:spPr>
      </p:pic>
      <p:pic>
        <p:nvPicPr>
          <p:cNvPr id="10" name="Obraz 9" descr="spistresci.png">
            <a:hlinkClick r:id="rId7" action="ppaction://hlinksldjump"/>
          </p:cNvPr>
          <p:cNvPicPr>
            <a:picLocks noChangeAspect="1"/>
          </p:cNvPicPr>
          <p:nvPr/>
        </p:nvPicPr>
        <p:blipFill>
          <a:blip r:embed="rId8"/>
          <a:stretch>
            <a:fillRect/>
          </a:stretch>
        </p:blipFill>
        <p:spPr>
          <a:xfrm>
            <a:off x="7429520" y="5857892"/>
            <a:ext cx="1487301" cy="749746"/>
          </a:xfrm>
          <a:prstGeom prst="rect">
            <a:avLst/>
          </a:prstGeom>
        </p:spPr>
      </p:pic>
    </p:spTree>
  </p:cSld>
  <p:clrMapOvr>
    <a:masterClrMapping/>
  </p:clrMapOvr>
  <p:transition>
    <p:wedg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3600" dirty="0" smtClean="0">
                <a:solidFill>
                  <a:schemeClr val="accent6"/>
                </a:solidFill>
              </a:rPr>
              <a:t>Microsoft Windows 7</a:t>
            </a:r>
            <a:endParaRPr lang="pl-PL" sz="3600" dirty="0"/>
          </a:p>
        </p:txBody>
      </p:sp>
      <p:sp>
        <p:nvSpPr>
          <p:cNvPr id="3" name="Symbol zastępczy zawartości 2"/>
          <p:cNvSpPr>
            <a:spLocks noGrp="1"/>
          </p:cNvSpPr>
          <p:nvPr>
            <p:ph sz="quarter" idx="1"/>
          </p:nvPr>
        </p:nvSpPr>
        <p:spPr/>
        <p:txBody>
          <a:bodyPr>
            <a:normAutofit/>
          </a:bodyPr>
          <a:lstStyle/>
          <a:p>
            <a:r>
              <a:rPr lang="pl-PL" sz="1200" b="1" dirty="0" smtClean="0"/>
              <a:t>Microsoft Windows 7</a:t>
            </a:r>
            <a:r>
              <a:rPr lang="pl-PL" sz="1200" dirty="0" smtClean="0"/>
              <a:t> – najnowsza edycja systemu operacyjnego Windows firmy Microsoft, następca systemu Microsoft Windows Vista.</a:t>
            </a:r>
          </a:p>
          <a:p>
            <a:r>
              <a:rPr lang="pl-PL" sz="1200" dirty="0" smtClean="0"/>
              <a:t>Windows 7 został oznaczony nazwą kodową "Windows NT 6.1". Oznaczenie to ma na celu zwiększenie kompatybilności programów napisanych na poprzednie wersje systemu z Windows 7. Microsoft argumentuje decyzję tym, że wiele programów sprawdza czy numer wersji mieści się w pewnym przedziale. Mogą się one nie uruchomić jeśli liczba ta będzie za duża mimo, że sam program działałby poprawnie w nowym środowisku. Firma zaprzecza też, że niewielka zmiana w oznaczeniu wersji oznacza brak istotnych różnic między systemem Windows 7 a Windows Vista (oznaczonego numerem "6.0").</a:t>
            </a:r>
          </a:p>
          <a:p>
            <a:r>
              <a:rPr lang="pl-PL" sz="1200" dirty="0" smtClean="0"/>
              <a:t>Podobna sytuacja miała miejsce w przypadku Windows XP. Windows 2000 oznaczony był numerem 5.0, a XP, mimo poważnych zmian, wydany został "tylko" jako wersja 5.1.</a:t>
            </a:r>
          </a:p>
          <a:p>
            <a:r>
              <a:rPr lang="pl-PL" sz="1200" dirty="0" smtClean="0"/>
              <a:t>Windows 7 : </a:t>
            </a:r>
          </a:p>
          <a:p>
            <a:r>
              <a:rPr lang="pl-PL" sz="1200" dirty="0" smtClean="0"/>
              <a:t>obsługuje do 16 GB ramu (wersja 64-bitowa) lub do 3,5 GB (wersja 32-bitowa)</a:t>
            </a:r>
          </a:p>
          <a:p>
            <a:r>
              <a:rPr lang="pl-PL" sz="1200" dirty="0" smtClean="0"/>
              <a:t>obsługuje tylko 1 procesor (dowolna ilość rdzeni)</a:t>
            </a:r>
          </a:p>
          <a:p>
            <a:r>
              <a:rPr lang="pl-PL" sz="1200" dirty="0" smtClean="0"/>
              <a:t>skierowana do zastosowań domowych</a:t>
            </a:r>
          </a:p>
          <a:p>
            <a:r>
              <a:rPr lang="pl-PL" sz="1200" dirty="0" smtClean="0"/>
              <a:t>obsługa Aero</a:t>
            </a:r>
          </a:p>
          <a:p>
            <a:r>
              <a:rPr lang="pl-PL" sz="1200" dirty="0" smtClean="0"/>
              <a:t>obsługa technologii Multi-Touch</a:t>
            </a:r>
          </a:p>
          <a:p>
            <a:r>
              <a:rPr lang="pl-PL" sz="1200" dirty="0" smtClean="0"/>
              <a:t>funkcje multimedialne (odtwarzanie i nagrywanie DVD)</a:t>
            </a:r>
          </a:p>
          <a:p>
            <a:r>
              <a:rPr lang="pl-PL" sz="1200" dirty="0" smtClean="0"/>
              <a:t>funkcja </a:t>
            </a:r>
            <a:r>
              <a:rPr lang="pl-PL" sz="1200" dirty="0" err="1" smtClean="0"/>
              <a:t>HomeGroup</a:t>
            </a:r>
            <a:endParaRPr lang="pl-PL" sz="1200" dirty="0" smtClean="0"/>
          </a:p>
          <a:p>
            <a:r>
              <a:rPr lang="pl-PL" sz="1200" dirty="0" smtClean="0"/>
              <a:t>funkcja rozpoznawania pisma odręcznego</a:t>
            </a:r>
          </a:p>
          <a:p>
            <a:r>
              <a:rPr lang="pl-PL" sz="1200" dirty="0" smtClean="0"/>
              <a:t>zaawansowane opcje kopii zapasowej </a:t>
            </a:r>
          </a:p>
          <a:p>
            <a:r>
              <a:rPr lang="pl-PL" sz="1200" dirty="0" smtClean="0"/>
              <a:t>rozpoznawanie bieżącej lokacji użytkownika na potrzeby drukowania dokumentów (</a:t>
            </a:r>
            <a:r>
              <a:rPr lang="pl-PL" sz="1200" dirty="0" err="1" smtClean="0"/>
              <a:t>Location</a:t>
            </a:r>
            <a:r>
              <a:rPr lang="pl-PL" sz="1200" dirty="0" smtClean="0"/>
              <a:t> </a:t>
            </a:r>
            <a:r>
              <a:rPr lang="pl-PL" sz="1200" dirty="0" err="1" smtClean="0"/>
              <a:t>Aware</a:t>
            </a:r>
            <a:r>
              <a:rPr lang="pl-PL" sz="1200" dirty="0" smtClean="0"/>
              <a:t> Printing)</a:t>
            </a:r>
            <a:endParaRPr lang="pl-PL" sz="1200" dirty="0"/>
          </a:p>
        </p:txBody>
      </p:sp>
      <p:pic>
        <p:nvPicPr>
          <p:cNvPr id="4" name="Obraz 3" descr="WindowsLogo_256x256.png"/>
          <p:cNvPicPr>
            <a:picLocks noChangeAspect="1"/>
          </p:cNvPicPr>
          <p:nvPr/>
        </p:nvPicPr>
        <p:blipFill>
          <a:blip r:embed="rId2" cstate="print"/>
          <a:stretch>
            <a:fillRect/>
          </a:stretch>
        </p:blipFill>
        <p:spPr>
          <a:xfrm>
            <a:off x="4275362" y="1000108"/>
            <a:ext cx="571504" cy="571504"/>
          </a:xfrm>
          <a:prstGeom prst="rect">
            <a:avLst/>
          </a:prstGeom>
        </p:spPr>
      </p:pic>
      <p:pic>
        <p:nvPicPr>
          <p:cNvPr id="6" name="Obraz 5" descr="spistresci.png">
            <a:hlinkClick r:id="rId3" action="ppaction://hlinksldjump"/>
          </p:cNvPr>
          <p:cNvPicPr>
            <a:picLocks noChangeAspect="1"/>
          </p:cNvPicPr>
          <p:nvPr/>
        </p:nvPicPr>
        <p:blipFill>
          <a:blip r:embed="rId4"/>
          <a:stretch>
            <a:fillRect/>
          </a:stretch>
        </p:blipFill>
        <p:spPr>
          <a:xfrm>
            <a:off x="7429520" y="5857892"/>
            <a:ext cx="1487301" cy="749746"/>
          </a:xfrm>
          <a:prstGeom prst="rect">
            <a:avLst/>
          </a:prstGeom>
        </p:spPr>
      </p:pic>
    </p:spTree>
  </p:cSld>
  <p:clrMapOvr>
    <a:masterClrMapping/>
  </p:clrMapOvr>
  <p:transition>
    <p:wedg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3600" dirty="0" smtClean="0">
                <a:solidFill>
                  <a:schemeClr val="accent6"/>
                </a:solidFill>
              </a:rPr>
              <a:t>Microsoft Windows 7</a:t>
            </a:r>
            <a:endParaRPr lang="pl-PL" sz="3600" dirty="0"/>
          </a:p>
        </p:txBody>
      </p:sp>
      <p:sp>
        <p:nvSpPr>
          <p:cNvPr id="3" name="Symbol zastępczy zawartości 2"/>
          <p:cNvSpPr>
            <a:spLocks noGrp="1"/>
          </p:cNvSpPr>
          <p:nvPr>
            <p:ph sz="quarter" idx="1"/>
          </p:nvPr>
        </p:nvSpPr>
        <p:spPr>
          <a:xfrm>
            <a:off x="301752" y="1527048"/>
            <a:ext cx="8503920" cy="2687770"/>
          </a:xfrm>
        </p:spPr>
        <p:txBody>
          <a:bodyPr>
            <a:normAutofit/>
          </a:bodyPr>
          <a:lstStyle/>
          <a:p>
            <a:r>
              <a:rPr lang="pl-PL" sz="1600" dirty="0" smtClean="0"/>
              <a:t>System Windows 7 pojawi się w sześciu edycjach: </a:t>
            </a:r>
          </a:p>
          <a:p>
            <a:r>
              <a:rPr lang="pl-PL" sz="1600" i="1" dirty="0" smtClean="0"/>
              <a:t>Podstawowe:</a:t>
            </a:r>
            <a:r>
              <a:rPr lang="pl-PL" sz="1600" dirty="0" smtClean="0"/>
              <a:t> </a:t>
            </a:r>
          </a:p>
          <a:p>
            <a:pPr lvl="1"/>
            <a:r>
              <a:rPr lang="pl-PL" sz="1400" b="1" dirty="0" smtClean="0">
                <a:solidFill>
                  <a:schemeClr val="tx1"/>
                </a:solidFill>
              </a:rPr>
              <a:t>Home Premium </a:t>
            </a:r>
            <a:r>
              <a:rPr lang="pl-PL" sz="1400" dirty="0" smtClean="0">
                <a:solidFill>
                  <a:schemeClr val="tx1"/>
                </a:solidFill>
              </a:rPr>
              <a:t>- normalna wersja konsumencka; </a:t>
            </a:r>
          </a:p>
          <a:p>
            <a:pPr lvl="1"/>
            <a:r>
              <a:rPr lang="pl-PL" sz="1400" b="1" dirty="0" smtClean="0">
                <a:solidFill>
                  <a:schemeClr val="tx1"/>
                </a:solidFill>
              </a:rPr>
              <a:t>Professional </a:t>
            </a:r>
            <a:r>
              <a:rPr lang="pl-PL" sz="1400" dirty="0" smtClean="0">
                <a:solidFill>
                  <a:schemeClr val="tx1"/>
                </a:solidFill>
              </a:rPr>
              <a:t>- dla małych i średnich firm.</a:t>
            </a:r>
          </a:p>
          <a:p>
            <a:r>
              <a:rPr lang="pl-PL" sz="1600" i="1" dirty="0" smtClean="0"/>
              <a:t>Specjalizowane:</a:t>
            </a:r>
            <a:r>
              <a:rPr lang="pl-PL" sz="1600" dirty="0" smtClean="0"/>
              <a:t> </a:t>
            </a:r>
          </a:p>
          <a:p>
            <a:pPr lvl="1"/>
            <a:r>
              <a:rPr lang="pl-PL" sz="1400" b="1" dirty="0" smtClean="0">
                <a:solidFill>
                  <a:schemeClr val="tx1"/>
                </a:solidFill>
              </a:rPr>
              <a:t>Starter </a:t>
            </a:r>
            <a:r>
              <a:rPr lang="pl-PL" sz="1400" dirty="0" smtClean="0">
                <a:solidFill>
                  <a:schemeClr val="tx1"/>
                </a:solidFill>
              </a:rPr>
              <a:t>- najuboższa funkcjonalnie wersja; </a:t>
            </a:r>
          </a:p>
          <a:p>
            <a:pPr lvl="1"/>
            <a:r>
              <a:rPr lang="pl-PL" sz="1400" b="1" dirty="0" smtClean="0">
                <a:solidFill>
                  <a:schemeClr val="tx1"/>
                </a:solidFill>
              </a:rPr>
              <a:t>Home Basic </a:t>
            </a:r>
            <a:r>
              <a:rPr lang="pl-PL" sz="1400" dirty="0" smtClean="0">
                <a:solidFill>
                  <a:schemeClr val="tx1"/>
                </a:solidFill>
              </a:rPr>
              <a:t>- okrojona wersja Home Premium; </a:t>
            </a:r>
          </a:p>
          <a:p>
            <a:pPr lvl="1"/>
            <a:r>
              <a:rPr lang="pl-PL" sz="1400" b="1" dirty="0" err="1" smtClean="0">
                <a:solidFill>
                  <a:schemeClr val="tx1"/>
                </a:solidFill>
              </a:rPr>
              <a:t>Enterprise</a:t>
            </a:r>
            <a:r>
              <a:rPr lang="pl-PL" sz="1400" b="1" dirty="0" smtClean="0">
                <a:solidFill>
                  <a:schemeClr val="tx1"/>
                </a:solidFill>
              </a:rPr>
              <a:t> </a:t>
            </a:r>
            <a:r>
              <a:rPr lang="pl-PL" sz="1400" dirty="0" smtClean="0">
                <a:solidFill>
                  <a:schemeClr val="tx1"/>
                </a:solidFill>
              </a:rPr>
              <a:t>- dla dużych korporacji mających podpisane umowy SA z firmą Microsoft; </a:t>
            </a:r>
          </a:p>
          <a:p>
            <a:pPr lvl="1"/>
            <a:r>
              <a:rPr lang="pl-PL" sz="1400" b="1" dirty="0" err="1" smtClean="0">
                <a:solidFill>
                  <a:schemeClr val="tx1"/>
                </a:solidFill>
              </a:rPr>
              <a:t>Ultimate</a:t>
            </a:r>
            <a:r>
              <a:rPr lang="pl-PL" sz="1400" b="1" dirty="0" smtClean="0">
                <a:solidFill>
                  <a:schemeClr val="tx1"/>
                </a:solidFill>
              </a:rPr>
              <a:t> </a:t>
            </a:r>
            <a:r>
              <a:rPr lang="pl-PL" sz="1400" dirty="0" smtClean="0">
                <a:solidFill>
                  <a:schemeClr val="tx1"/>
                </a:solidFill>
              </a:rPr>
              <a:t>- dla najbardziej wymagających użytkowników ze wszystkimi funkcjami. </a:t>
            </a:r>
          </a:p>
          <a:p>
            <a:endParaRPr lang="pl-PL" sz="1200" dirty="0"/>
          </a:p>
        </p:txBody>
      </p:sp>
      <p:pic>
        <p:nvPicPr>
          <p:cNvPr id="4" name="Obraz 3" descr="WindowsLogo_256x256.png"/>
          <p:cNvPicPr>
            <a:picLocks noChangeAspect="1"/>
          </p:cNvPicPr>
          <p:nvPr/>
        </p:nvPicPr>
        <p:blipFill>
          <a:blip r:embed="rId2" cstate="print"/>
          <a:stretch>
            <a:fillRect/>
          </a:stretch>
        </p:blipFill>
        <p:spPr>
          <a:xfrm>
            <a:off x="4275362" y="1000108"/>
            <a:ext cx="571504" cy="571504"/>
          </a:xfrm>
          <a:prstGeom prst="rect">
            <a:avLst/>
          </a:prstGeom>
        </p:spPr>
      </p:pic>
      <p:pic>
        <p:nvPicPr>
          <p:cNvPr id="8" name="Obraz 7" descr="windows7box.png"/>
          <p:cNvPicPr>
            <a:picLocks noChangeAspect="1"/>
          </p:cNvPicPr>
          <p:nvPr/>
        </p:nvPicPr>
        <p:blipFill>
          <a:blip r:embed="rId3"/>
          <a:stretch>
            <a:fillRect/>
          </a:stretch>
        </p:blipFill>
        <p:spPr>
          <a:xfrm>
            <a:off x="642910" y="4286256"/>
            <a:ext cx="4786346" cy="18785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Obraz 8" descr="22_med_WindowsVistaHomeBasic_web.jpg"/>
          <p:cNvPicPr>
            <a:picLocks noChangeAspect="1"/>
          </p:cNvPicPr>
          <p:nvPr/>
        </p:nvPicPr>
        <p:blipFill>
          <a:blip r:embed="rId4"/>
          <a:srcRect r="15702" b="1006"/>
          <a:stretch>
            <a:fillRect/>
          </a:stretch>
        </p:blipFill>
        <p:spPr>
          <a:xfrm>
            <a:off x="5857884" y="4357694"/>
            <a:ext cx="1386546" cy="17943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Obraz 10" descr="spistresci.png">
            <a:hlinkClick r:id="rId5" action="ppaction://hlinksldjump"/>
          </p:cNvPr>
          <p:cNvPicPr>
            <a:picLocks noChangeAspect="1"/>
          </p:cNvPicPr>
          <p:nvPr/>
        </p:nvPicPr>
        <p:blipFill>
          <a:blip r:embed="rId6"/>
          <a:stretch>
            <a:fillRect/>
          </a:stretch>
        </p:blipFill>
        <p:spPr>
          <a:xfrm>
            <a:off x="7429520" y="5857892"/>
            <a:ext cx="1487301" cy="749746"/>
          </a:xfrm>
          <a:prstGeom prst="rect">
            <a:avLst/>
          </a:prstGeom>
        </p:spPr>
      </p:pic>
    </p:spTree>
  </p:cSld>
  <p:clrMapOvr>
    <a:masterClrMapping/>
  </p:clrMapOvr>
  <p:transition>
    <p:wedg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z="3600" dirty="0" smtClean="0">
                <a:solidFill>
                  <a:schemeClr val="accent6"/>
                </a:solidFill>
              </a:rPr>
              <a:t>Microsoft Windows 7</a:t>
            </a:r>
            <a:endParaRPr lang="pl-PL" dirty="0"/>
          </a:p>
        </p:txBody>
      </p:sp>
      <p:pic>
        <p:nvPicPr>
          <p:cNvPr id="5" name="Symbol zastępczy zawartości 4" descr="menu-start-writer.jpg"/>
          <p:cNvPicPr>
            <a:picLocks noGrp="1" noChangeAspect="1"/>
          </p:cNvPicPr>
          <p:nvPr>
            <p:ph sz="quarter" idx="1"/>
          </p:nvPr>
        </p:nvPicPr>
        <p:blipFill>
          <a:blip r:embed="rId2"/>
          <a:stretch>
            <a:fillRect/>
          </a:stretch>
        </p:blipFill>
        <p:spPr>
          <a:xfrm>
            <a:off x="428596" y="1857364"/>
            <a:ext cx="4643470" cy="290216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Obraz 3" descr="WindowsLogo_256x256.png"/>
          <p:cNvPicPr>
            <a:picLocks noChangeAspect="1"/>
          </p:cNvPicPr>
          <p:nvPr/>
        </p:nvPicPr>
        <p:blipFill>
          <a:blip r:embed="rId3" cstate="print"/>
          <a:stretch>
            <a:fillRect/>
          </a:stretch>
        </p:blipFill>
        <p:spPr>
          <a:xfrm>
            <a:off x="4275362" y="1000108"/>
            <a:ext cx="571504" cy="571504"/>
          </a:xfrm>
          <a:prstGeom prst="rect">
            <a:avLst/>
          </a:prstGeom>
        </p:spPr>
      </p:pic>
      <p:pic>
        <p:nvPicPr>
          <p:cNvPr id="6" name="Obraz 5" descr="my-computer-properties.jpg"/>
          <p:cNvPicPr>
            <a:picLocks noChangeAspect="1"/>
          </p:cNvPicPr>
          <p:nvPr/>
        </p:nvPicPr>
        <p:blipFill>
          <a:blip r:embed="rId4"/>
          <a:stretch>
            <a:fillRect/>
          </a:stretch>
        </p:blipFill>
        <p:spPr>
          <a:xfrm>
            <a:off x="5286380" y="2643182"/>
            <a:ext cx="3571900" cy="32175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Obraz 7" descr="spistresci.png">
            <a:hlinkClick r:id="rId5" action="ppaction://hlinksldjump"/>
          </p:cNvPr>
          <p:cNvPicPr>
            <a:picLocks noChangeAspect="1"/>
          </p:cNvPicPr>
          <p:nvPr/>
        </p:nvPicPr>
        <p:blipFill>
          <a:blip r:embed="rId6"/>
          <a:stretch>
            <a:fillRect/>
          </a:stretch>
        </p:blipFill>
        <p:spPr>
          <a:xfrm>
            <a:off x="7429520" y="5857892"/>
            <a:ext cx="1487301" cy="749746"/>
          </a:xfrm>
          <a:prstGeom prst="rect">
            <a:avLst/>
          </a:prstGeom>
        </p:spPr>
      </p:pic>
    </p:spTree>
  </p:cSld>
  <p:clrMapOvr>
    <a:masterClrMapping/>
  </p:clrMapOvr>
  <p:transition>
    <p:wedg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iejski">
  <a:themeElements>
    <a:clrScheme name="Miejski">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Miejski">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Miejski">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386</TotalTime>
  <Words>3215</Words>
  <Application>Microsoft Office PowerPoint</Application>
  <PresentationFormat>Pokaz na ekranie (4:3)</PresentationFormat>
  <Paragraphs>169</Paragraphs>
  <Slides>40</Slides>
  <Notes>1</Notes>
  <HiddenSlides>0</HiddenSlides>
  <MMClips>0</MMClips>
  <ScaleCrop>false</ScaleCrop>
  <HeadingPairs>
    <vt:vector size="6" baseType="variant">
      <vt:variant>
        <vt:lpstr>Używane czcionki</vt:lpstr>
      </vt:variant>
      <vt:variant>
        <vt:i4>5</vt:i4>
      </vt:variant>
      <vt:variant>
        <vt:lpstr>Motyw</vt:lpstr>
      </vt:variant>
      <vt:variant>
        <vt:i4>1</vt:i4>
      </vt:variant>
      <vt:variant>
        <vt:lpstr>Tytuły slajdów</vt:lpstr>
      </vt:variant>
      <vt:variant>
        <vt:i4>40</vt:i4>
      </vt:variant>
    </vt:vector>
  </HeadingPairs>
  <TitlesOfParts>
    <vt:vector size="46" baseType="lpstr">
      <vt:lpstr>Arial</vt:lpstr>
      <vt:lpstr>Calibri</vt:lpstr>
      <vt:lpstr>Georgia</vt:lpstr>
      <vt:lpstr>Wingdings 2</vt:lpstr>
      <vt:lpstr>Wingdings</vt:lpstr>
      <vt:lpstr>Miejski</vt:lpstr>
      <vt:lpstr>Historia Systemów operacyjnych Windows.</vt:lpstr>
      <vt:lpstr>Spis Treści:</vt:lpstr>
      <vt:lpstr>Microsoft Windows</vt:lpstr>
      <vt:lpstr>Windows 1.x</vt:lpstr>
      <vt:lpstr>Windows 1.x</vt:lpstr>
      <vt:lpstr>Windows 1.x</vt:lpstr>
      <vt:lpstr>Windows 2.x</vt:lpstr>
      <vt:lpstr>Windows 2.x</vt:lpstr>
      <vt:lpstr>Windows 2.x</vt:lpstr>
      <vt:lpstr>Windows 2.x</vt:lpstr>
      <vt:lpstr>Windows 3.x</vt:lpstr>
      <vt:lpstr>Windows 3.0</vt:lpstr>
      <vt:lpstr>Windows 3.0</vt:lpstr>
      <vt:lpstr>Windows 3.1</vt:lpstr>
      <vt:lpstr>Windows 3.1</vt:lpstr>
      <vt:lpstr>Windows dla grup roboczych 3.11 </vt:lpstr>
      <vt:lpstr>Windows dla grup roboczych 3.11 </vt:lpstr>
      <vt:lpstr>Microsoft Windows NT 3.1</vt:lpstr>
      <vt:lpstr>Microsoft Windows NT 3.1</vt:lpstr>
      <vt:lpstr>Microsoft Windows 95</vt:lpstr>
      <vt:lpstr>Microsoft Windows 95</vt:lpstr>
      <vt:lpstr>Microsoft Windows NT 4.0</vt:lpstr>
      <vt:lpstr>Microsoft Windows NT 4.0</vt:lpstr>
      <vt:lpstr>Microsoft Windows 98</vt:lpstr>
      <vt:lpstr>Microsoft Windows 98</vt:lpstr>
      <vt:lpstr>Microsoft Windows 2000</vt:lpstr>
      <vt:lpstr>Microsoft Windows 2000</vt:lpstr>
      <vt:lpstr>Microsoft Windows Me</vt:lpstr>
      <vt:lpstr>Microsoft Windows Me</vt:lpstr>
      <vt:lpstr>Microsoft Windows XP</vt:lpstr>
      <vt:lpstr>Microsoft Windows XP</vt:lpstr>
      <vt:lpstr>Microsoft Windows XP</vt:lpstr>
      <vt:lpstr>Microsoft Windows Vista</vt:lpstr>
      <vt:lpstr>Microsoft Windows Vista</vt:lpstr>
      <vt:lpstr>Microsoft Windows Vista</vt:lpstr>
      <vt:lpstr>Microsoft Windows Vista</vt:lpstr>
      <vt:lpstr>Microsoft Windows Vista</vt:lpstr>
      <vt:lpstr>Microsoft Windows 7</vt:lpstr>
      <vt:lpstr>Microsoft Windows 7</vt:lpstr>
      <vt:lpstr>Microsoft Windows 7</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Historia Systemów operacyjnych Windowsa.</dc:title>
  <dc:creator>Kacper</dc:creator>
  <cp:lastModifiedBy>pawel.kowalski@gmail.com</cp:lastModifiedBy>
  <cp:revision>44</cp:revision>
  <dcterms:created xsi:type="dcterms:W3CDTF">2010-04-06T21:08:59Z</dcterms:created>
  <dcterms:modified xsi:type="dcterms:W3CDTF">2018-01-31T17:11:13Z</dcterms:modified>
</cp:coreProperties>
</file>